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sldIdLst>
    <p:sldId id="263" r:id="rId4"/>
    <p:sldId id="265" r:id="rId6"/>
    <p:sldId id="264" r:id="rId7"/>
    <p:sldId id="270" r:id="rId8"/>
    <p:sldId id="268" r:id="rId9"/>
    <p:sldId id="271" r:id="rId10"/>
    <p:sldId id="272" r:id="rId11"/>
    <p:sldId id="273" r:id="rId12"/>
    <p:sldId id="274" r:id="rId13"/>
    <p:sldId id="275" r:id="rId14"/>
    <p:sldId id="266" r:id="rId15"/>
  </p:sldIdLst>
  <p:sldSz cx="12192000" cy="6858000"/>
  <p:notesSz cx="6858000" cy="9144000"/>
  <p:embeddedFontLst>
    <p:embeddedFont>
      <p:font typeface="Calibri Light" panose="020F0302020204030204" charset="0"/>
      <p:regular r:id="rId19"/>
      <p:italic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Inter" panose="0200050300000002000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38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23C"/>
    <a:srgbClr val="FE4800"/>
    <a:srgbClr val="E4CF9D"/>
    <a:srgbClr val="292B2B"/>
    <a:srgbClr val="E2DFD7"/>
    <a:srgbClr val="B104C0"/>
    <a:srgbClr val="834175"/>
    <a:srgbClr val="6C63FF"/>
    <a:srgbClr val="2BBBAD"/>
    <a:srgbClr val="F7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92"/>
        <p:guide pos="3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3DDEC3-4410-4A7B-A08D-B4E398522276}" type="doc">
      <dgm:prSet loTypeId="hierarchy" loCatId="hierarchy" qsTypeId="urn:microsoft.com/office/officeart/2005/8/quickstyle/simple4" qsCatId="simple" csTypeId="urn:microsoft.com/office/officeart/2005/8/colors/accent1_2" csCatId="accent1" phldr="1"/>
      <dgm:spPr/>
      <dgm:t>
        <a:bodyPr/>
        <a:p>
          <a:endParaRPr lang="en-US"/>
        </a:p>
      </dgm:t>
    </dgm:pt>
    <dgm:pt modelId="{F970B406-3137-445F-A047-960BE6F8F548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/>
            <a:t>Facial </a:t>
          </a:r>
          <a:r>
            <a:rPr lang="en-US" altLang="en-US" b="1"/>
            <a:t>Symptom </a:t>
          </a:r>
          <a:r>
            <a:rPr lang="en-US" altLang="en-US" b="1"/>
            <a:t>Model</a:t>
          </a:r>
          <a:r>
            <a:rPr lang="en-US" altLang="en-US" b="1"/>
            <a:t/>
          </a:r>
          <a:endParaRPr lang="en-US" altLang="en-US" b="1"/>
        </a:p>
      </dgm:t>
    </dgm:pt>
    <dgm:pt modelId="{DE9920FC-ADF2-43FC-8D66-AB16E15737FC}" cxnId="{BA2A5EBB-04CD-4CD3-86E0-D51E6B2040FB}" type="parTrans">
      <dgm:prSet/>
      <dgm:spPr/>
      <dgm:t>
        <a:bodyPr/>
        <a:p>
          <a:endParaRPr lang="en-US"/>
        </a:p>
      </dgm:t>
    </dgm:pt>
    <dgm:pt modelId="{A6DBE21A-0230-45DE-A17E-9E9D78667511}" cxnId="{BA2A5EBB-04CD-4CD3-86E0-D51E6B2040FB}" type="sibTrans">
      <dgm:prSet/>
      <dgm:spPr/>
      <dgm:t>
        <a:bodyPr/>
        <a:p>
          <a:endParaRPr lang="en-US"/>
        </a:p>
      </dgm:t>
    </dgm:pt>
    <dgm:pt modelId="{2199E590-A466-443A-B43D-5CA7DA30B3AC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/>
            <a:t>Dataset: merged open sources + custom-scraped images</a:t>
          </a:r>
          <a:r>
            <a:rPr lang="en-US" altLang="en-US" sz="1400"/>
            <a:t/>
          </a:r>
          <a:endParaRPr lang="en-US" altLang="en-US" sz="1400"/>
        </a:p>
      </dgm:t>
    </dgm:pt>
    <dgm:pt modelId="{0F1D7D4E-BD8E-43C1-8F99-ED496D7A9BB4}" cxnId="{6E65A95B-02E9-4281-9C82-FE490B7EB96A}" type="parTrans">
      <dgm:prSet/>
      <dgm:spPr/>
      <dgm:t>
        <a:bodyPr/>
        <a:p>
          <a:endParaRPr lang="en-US"/>
        </a:p>
      </dgm:t>
    </dgm:pt>
    <dgm:pt modelId="{49BEF6ED-1342-41F0-807C-53E1906472B9}" cxnId="{6E65A95B-02E9-4281-9C82-FE490B7EB96A}" type="sibTrans">
      <dgm:prSet/>
      <dgm:spPr/>
      <dgm:t>
        <a:bodyPr/>
        <a:p>
          <a:endParaRPr lang="en-US"/>
        </a:p>
      </dgm:t>
    </dgm:pt>
    <dgm:pt modelId="{6410EC4E-6AA5-4F68-930B-680495E49A0B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/>
            <a:t>Classes: Wrinkles | Dark Spots | Puffy Eyes | Clear Skin: 1K augmented samples per class</a:t>
          </a:r>
          <a:r>
            <a:rPr lang="en-US" altLang="en-US" sz="1400"/>
            <a:t/>
          </a:r>
          <a:endParaRPr lang="en-US" altLang="en-US" sz="1400"/>
        </a:p>
      </dgm:t>
    </dgm:pt>
    <dgm:pt modelId="{23807AB1-DC98-4728-B950-3E60934BA7E7}" cxnId="{D9E88145-ACE0-48C4-BD45-C5DADB0FE2AE}" type="parTrans">
      <dgm:prSet/>
      <dgm:spPr/>
      <dgm:t>
        <a:bodyPr/>
        <a:p>
          <a:endParaRPr lang="en-US"/>
        </a:p>
      </dgm:t>
    </dgm:pt>
    <dgm:pt modelId="{B19E9109-E222-453D-A601-BD15100C2B8F}" cxnId="{D9E88145-ACE0-48C4-BD45-C5DADB0FE2AE}" type="sibTrans">
      <dgm:prSet/>
      <dgm:spPr/>
      <dgm:t>
        <a:bodyPr/>
        <a:p>
          <a:endParaRPr lang="en-US"/>
        </a:p>
      </dgm:t>
    </dgm:pt>
    <dgm:pt modelId="{CF808E25-7959-4A19-B382-257B4AEED37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/>
            <a:t>Trained with categorical cross-entropy + Adam optimizer</a:t>
          </a:r>
          <a:r>
            <a:rPr altLang="en-US"/>
            <a:t/>
          </a:r>
          <a:endParaRPr altLang="en-US"/>
        </a:p>
      </dgm:t>
    </dgm:pt>
    <dgm:pt modelId="{C7DE90FC-BE5A-476A-80CB-843516B1FFCD}" cxnId="{EAF34AA0-E34E-4840-BE9D-4936A3079DAF}" type="parTrans">
      <dgm:prSet/>
      <dgm:spPr/>
    </dgm:pt>
    <dgm:pt modelId="{02C0E3C2-34D2-4E61-94DC-082DF3EF37F8}" cxnId="{EAF34AA0-E34E-4840-BE9D-4936A3079DAF}" type="sibTrans">
      <dgm:prSet/>
      <dgm:spPr/>
    </dgm:pt>
    <dgm:pt modelId="{867279BA-BE37-4115-B52A-17E4F0F535FD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/>
            <a:t>Skin Age Model</a:t>
          </a:r>
          <a:r>
            <a:rPr lang="en-US" altLang="en-US" b="1"/>
            <a:t/>
          </a:r>
          <a:endParaRPr lang="en-US" altLang="en-US" b="1"/>
        </a:p>
      </dgm:t>
    </dgm:pt>
    <dgm:pt modelId="{1A4FEF92-68C1-469B-A1A1-5D97CB9FBEDD}" cxnId="{CEB3A5F7-8C41-48E9-B09C-447975CAC96D}" type="parTrans">
      <dgm:prSet/>
      <dgm:spPr/>
      <dgm:t>
        <a:bodyPr/>
        <a:p>
          <a:endParaRPr lang="en-US"/>
        </a:p>
      </dgm:t>
    </dgm:pt>
    <dgm:pt modelId="{0FC30822-F791-4477-9BA8-25504EBFECC7}" cxnId="{CEB3A5F7-8C41-48E9-B09C-447975CAC96D}" type="sibTrans">
      <dgm:prSet/>
      <dgm:spPr/>
      <dgm:t>
        <a:bodyPr/>
        <a:p>
          <a:endParaRPr lang="en-US"/>
        </a:p>
      </dgm:t>
    </dgm:pt>
    <dgm:pt modelId="{849175CF-F593-437D-924E-CA0E96CBD1E1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/>
            <a:t>Dataset: UTKFace</a:t>
          </a:r>
          <a:r>
            <a:rPr lang="en-US" altLang="en-US" sz="1400"/>
            <a:t/>
          </a:r>
          <a:endParaRPr lang="en-US" altLang="en-US" sz="1400"/>
        </a:p>
      </dgm:t>
    </dgm:pt>
    <dgm:pt modelId="{57380257-9F95-43E2-B330-46970CC8990C}" cxnId="{597D1DE2-FDAE-4CA4-AAE1-DBBD6DB8E6B3}" type="parTrans">
      <dgm:prSet/>
      <dgm:spPr/>
      <dgm:t>
        <a:bodyPr/>
        <a:p>
          <a:endParaRPr lang="en-US"/>
        </a:p>
      </dgm:t>
    </dgm:pt>
    <dgm:pt modelId="{6A3A148F-286C-48E5-8F1A-D937B12918BD}" cxnId="{597D1DE2-FDAE-4CA4-AAE1-DBBD6DB8E6B3}" type="sibTrans">
      <dgm:prSet/>
      <dgm:spPr/>
      <dgm:t>
        <a:bodyPr/>
        <a:p>
          <a:endParaRPr lang="en-US"/>
        </a:p>
      </dgm:t>
    </dgm:pt>
    <dgm:pt modelId="{8C757F7A-BF47-479A-973F-2852BB847704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>
              <a:sym typeface="+mn-ea"/>
            </a:rPr>
            <a:t>Age range mapping </a:t>
          </a:r>
          <a:r>
            <a:rPr lang="en-US" altLang="en-US" sz="1400">
              <a:sym typeface="+mn-ea"/>
            </a:rPr>
            <a:t>→</a:t>
          </a:r>
          <a:r>
            <a:rPr lang="en-US" altLang="en-US" sz="1400">
              <a:sym typeface="+mn-ea"/>
            </a:rPr>
            <a:t> normalized continuous labels</a:t>
          </a:r>
          <a:r>
            <a:rPr lang="en-US" sz="1400"/>
            <a:t/>
          </a:r>
          <a:endParaRPr lang="en-US" sz="1400"/>
        </a:p>
      </dgm:t>
    </dgm:pt>
    <dgm:pt modelId="{672BD303-3035-4BAD-BC56-6E34D1C63F93}" cxnId="{C1ABC6F6-7D6D-43FB-8BD9-BC8C2525248A}" type="parTrans">
      <dgm:prSet/>
      <dgm:spPr/>
      <dgm:t>
        <a:bodyPr/>
        <a:p>
          <a:endParaRPr lang="en-US"/>
        </a:p>
      </dgm:t>
    </dgm:pt>
    <dgm:pt modelId="{BB43DD45-D574-4499-816C-77E724CFB04C}" cxnId="{C1ABC6F6-7D6D-43FB-8BD9-BC8C2525248A}" type="sibTrans">
      <dgm:prSet/>
      <dgm:spPr/>
      <dgm:t>
        <a:bodyPr/>
        <a:p>
          <a:endParaRPr lang="en-US"/>
        </a:p>
      </dgm:t>
    </dgm:pt>
    <dgm:pt modelId="{C2B013FE-8B74-487B-8BD6-3FAA057FBAD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T</a:t>
          </a:r>
          <a:r>
            <a:rPr lang="en-US" altLang="en-US">
              <a:sym typeface="+mn-ea"/>
            </a:rPr>
            <a:t>rained using MSE loss, fine-tuned EfficientNetB0 backbone</a:t>
          </a:r>
          <a:r>
            <a:rPr lang="en-US" altLang="en-US"/>
            <a:t/>
          </a:r>
          <a:endParaRPr lang="en-US" altLang="en-US"/>
        </a:p>
      </dgm:t>
    </dgm:pt>
    <dgm:pt modelId="{DBA2BECA-6C1A-4638-9251-DCFF00D6AD3F}" cxnId="{68DB6A60-2EE2-48D7-B661-098E3F324F7C}" type="parTrans">
      <dgm:prSet/>
      <dgm:spPr/>
    </dgm:pt>
    <dgm:pt modelId="{85FACFC6-E322-4284-BEA2-BFF0EAC05EE6}" cxnId="{68DB6A60-2EE2-48D7-B661-098E3F324F7C}" type="sibTrans">
      <dgm:prSet/>
      <dgm:spPr/>
    </dgm:pt>
    <dgm:pt modelId="{BA99965A-2D40-4D79-8990-EDFF24C85EE8}" type="pres">
      <dgm:prSet presAssocID="{8C3DDEC3-4410-4A7B-A08D-B4E39852227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7F4677-56D9-46C1-8D8A-E79069C61FEF}" type="pres">
      <dgm:prSet presAssocID="{F970B406-3137-445F-A047-960BE6F8F548}" presName="root" presStyleCnt="0"/>
      <dgm:spPr/>
    </dgm:pt>
    <dgm:pt modelId="{A0242BD7-40EC-4B30-A4E6-F6CADB9C4AF7}" type="pres">
      <dgm:prSet presAssocID="{F970B406-3137-445F-A047-960BE6F8F548}" presName="rootComposite" presStyleCnt="0"/>
      <dgm:spPr/>
    </dgm:pt>
    <dgm:pt modelId="{F7165120-5FFC-451F-A676-9DCAA5026EF0}" type="pres">
      <dgm:prSet presAssocID="{F970B406-3137-445F-A047-960BE6F8F548}" presName="rootText" presStyleLbl="node1" presStyleIdx="0" presStyleCnt="2" custScaleX="123739" custLinFactNeighborX="-1397"/>
      <dgm:spPr/>
    </dgm:pt>
    <dgm:pt modelId="{76A4EA41-4C04-4672-9E66-C332C13D0A8A}" type="pres">
      <dgm:prSet presAssocID="{F970B406-3137-445F-A047-960BE6F8F548}" presName="rootConnector" presStyleCnt="0"/>
      <dgm:spPr/>
    </dgm:pt>
    <dgm:pt modelId="{F8EA77B5-FD36-4D9F-8881-E02597338EBD}" type="pres">
      <dgm:prSet presAssocID="{F970B406-3137-445F-A047-960BE6F8F548}" presName="childShape" presStyleCnt="0"/>
      <dgm:spPr/>
    </dgm:pt>
    <dgm:pt modelId="{A8F86FA2-285E-4466-A13D-4ECC369B5275}" type="pres">
      <dgm:prSet presAssocID="{0F1D7D4E-BD8E-43C1-8F99-ED496D7A9BB4}" presName="Name13" presStyleLbl="parChTrans1D2" presStyleIdx="0" presStyleCnt="6"/>
      <dgm:spPr/>
    </dgm:pt>
    <dgm:pt modelId="{8402CCB8-5F3F-4B37-9533-2CEF8B977F02}" type="pres">
      <dgm:prSet presAssocID="{2199E590-A466-443A-B43D-5CA7DA30B3AC}" presName="childText" presStyleLbl="bgAcc1" presStyleIdx="0" presStyleCnt="6" custScaleX="199321" custLinFactNeighborY="-2793">
        <dgm:presLayoutVars>
          <dgm:bulletEnabled val="1"/>
        </dgm:presLayoutVars>
      </dgm:prSet>
      <dgm:spPr/>
    </dgm:pt>
    <dgm:pt modelId="{6FC5009F-DE3F-4EA7-8B97-755BF90691C6}" type="pres">
      <dgm:prSet presAssocID="{23807AB1-DC98-4728-B950-3E60934BA7E7}" presName="Name13" presStyleLbl="parChTrans1D2" presStyleIdx="1" presStyleCnt="6"/>
      <dgm:spPr/>
    </dgm:pt>
    <dgm:pt modelId="{8ED2A45B-0F28-4738-BACC-E7567F498BC0}" type="pres">
      <dgm:prSet presAssocID="{6410EC4E-6AA5-4F68-930B-680495E49A0B}" presName="childText" presStyleLbl="bgAcc1" presStyleIdx="1" presStyleCnt="6" custScaleX="200443" custLinFactNeighborY="-2793">
        <dgm:presLayoutVars>
          <dgm:bulletEnabled val="1"/>
        </dgm:presLayoutVars>
      </dgm:prSet>
      <dgm:spPr/>
    </dgm:pt>
    <dgm:pt modelId="{F1DA19B4-FEEE-49AE-8DF2-CD15BDD530DC}" type="pres">
      <dgm:prSet presAssocID="{C7DE90FC-BE5A-476A-80CB-843516B1FFCD}" presName="Name13" presStyleLbl="parChTrans1D2" presStyleIdx="2" presStyleCnt="6"/>
      <dgm:spPr/>
    </dgm:pt>
    <dgm:pt modelId="{B62E576D-5441-4FC7-9241-E6DB45D0C23E}" type="pres">
      <dgm:prSet presAssocID="{CF808E25-7959-4A19-B382-257B4AEED376}" presName="childText" presStyleLbl="bgAcc1" presStyleIdx="2" presStyleCnt="6" custScaleX="197620">
        <dgm:presLayoutVars>
          <dgm:bulletEnabled val="1"/>
        </dgm:presLayoutVars>
      </dgm:prSet>
      <dgm:spPr/>
    </dgm:pt>
    <dgm:pt modelId="{3172787D-DB04-43ED-8026-C65F67B371C2}" type="pres">
      <dgm:prSet presAssocID="{867279BA-BE37-4115-B52A-17E4F0F535FD}" presName="root" presStyleCnt="0"/>
      <dgm:spPr/>
    </dgm:pt>
    <dgm:pt modelId="{5E7B529B-3791-4C92-8A8D-42B5FE64B1B8}" type="pres">
      <dgm:prSet presAssocID="{867279BA-BE37-4115-B52A-17E4F0F535FD}" presName="rootComposite" presStyleCnt="0"/>
      <dgm:spPr/>
    </dgm:pt>
    <dgm:pt modelId="{E3FF03EB-8647-4636-BC5C-E9BEC6C29553}" type="pres">
      <dgm:prSet presAssocID="{867279BA-BE37-4115-B52A-17E4F0F535FD}" presName="rootText" presStyleLbl="node1" presStyleIdx="1" presStyleCnt="2" custScaleX="132583" custLinFactNeighborY="1396"/>
      <dgm:spPr/>
    </dgm:pt>
    <dgm:pt modelId="{020E4746-3A8C-42B4-AC17-0FB7CA4B2811}" type="pres">
      <dgm:prSet presAssocID="{867279BA-BE37-4115-B52A-17E4F0F535FD}" presName="rootConnector" presStyleCnt="0"/>
      <dgm:spPr/>
    </dgm:pt>
    <dgm:pt modelId="{A994A7C3-AEF7-4426-B7EF-877C67834B7F}" type="pres">
      <dgm:prSet presAssocID="{867279BA-BE37-4115-B52A-17E4F0F535FD}" presName="childShape" presStyleCnt="0"/>
      <dgm:spPr/>
    </dgm:pt>
    <dgm:pt modelId="{3F5EB287-4C34-456C-B985-2B774B3D9EF1}" type="pres">
      <dgm:prSet presAssocID="{57380257-9F95-43E2-B330-46970CC8990C}" presName="Name13" presStyleLbl="parChTrans1D2" presStyleIdx="3" presStyleCnt="6"/>
      <dgm:spPr/>
    </dgm:pt>
    <dgm:pt modelId="{A9454E12-1A81-4CCD-AB01-CC69284C8769}" type="pres">
      <dgm:prSet presAssocID="{849175CF-F593-437D-924E-CA0E96CBD1E1}" presName="childText" presStyleLbl="bgAcc1" presStyleIdx="3" presStyleCnt="6" custScaleX="190785" custLinFactNeighborX="-1">
        <dgm:presLayoutVars>
          <dgm:bulletEnabled val="1"/>
        </dgm:presLayoutVars>
      </dgm:prSet>
      <dgm:spPr/>
    </dgm:pt>
    <dgm:pt modelId="{56903B70-44BE-4DEE-B3D8-8D6F309E69EE}" type="pres">
      <dgm:prSet presAssocID="{672BD303-3035-4BAD-BC56-6E34D1C63F93}" presName="Name13" presStyleLbl="parChTrans1D2" presStyleIdx="4" presStyleCnt="6"/>
      <dgm:spPr/>
    </dgm:pt>
    <dgm:pt modelId="{CD3CDA12-D3B0-45EC-A723-612A0493B711}" type="pres">
      <dgm:prSet presAssocID="{8C757F7A-BF47-479A-973F-2852BB847704}" presName="childText" presStyleLbl="bgAcc1" presStyleIdx="4" presStyleCnt="6" custScaleX="196074">
        <dgm:presLayoutVars>
          <dgm:bulletEnabled val="1"/>
        </dgm:presLayoutVars>
      </dgm:prSet>
      <dgm:spPr/>
    </dgm:pt>
    <dgm:pt modelId="{543E2D1A-D67E-4CC6-B4CE-B67BE6478822}" type="pres">
      <dgm:prSet presAssocID="{DBA2BECA-6C1A-4638-9251-DCFF00D6AD3F}" presName="Name13" presStyleLbl="parChTrans1D2" presStyleIdx="5" presStyleCnt="6"/>
      <dgm:spPr/>
    </dgm:pt>
    <dgm:pt modelId="{AA8369AB-9829-4296-9286-C91BB116C38B}" type="pres">
      <dgm:prSet presAssocID="{C2B013FE-8B74-487B-8BD6-3FAA057FBAD5}" presName="childText" presStyleLbl="bgAcc1" presStyleIdx="5" presStyleCnt="6" custScaleX="194231">
        <dgm:presLayoutVars>
          <dgm:bulletEnabled val="1"/>
        </dgm:presLayoutVars>
      </dgm:prSet>
      <dgm:spPr/>
    </dgm:pt>
  </dgm:ptLst>
  <dgm:cxnLst>
    <dgm:cxn modelId="{BA2A5EBB-04CD-4CD3-86E0-D51E6B2040FB}" srcId="{8C3DDEC3-4410-4A7B-A08D-B4E398522276}" destId="{F970B406-3137-445F-A047-960BE6F8F548}" srcOrd="0" destOrd="0" parTransId="{DE9920FC-ADF2-43FC-8D66-AB16E15737FC}" sibTransId="{A6DBE21A-0230-45DE-A17E-9E9D78667511}"/>
    <dgm:cxn modelId="{6E65A95B-02E9-4281-9C82-FE490B7EB96A}" srcId="{F970B406-3137-445F-A047-960BE6F8F548}" destId="{2199E590-A466-443A-B43D-5CA7DA30B3AC}" srcOrd="0" destOrd="0" parTransId="{0F1D7D4E-BD8E-43C1-8F99-ED496D7A9BB4}" sibTransId="{49BEF6ED-1342-41F0-807C-53E1906472B9}"/>
    <dgm:cxn modelId="{D9E88145-ACE0-48C4-BD45-C5DADB0FE2AE}" srcId="{F970B406-3137-445F-A047-960BE6F8F548}" destId="{6410EC4E-6AA5-4F68-930B-680495E49A0B}" srcOrd="1" destOrd="0" parTransId="{23807AB1-DC98-4728-B950-3E60934BA7E7}" sibTransId="{B19E9109-E222-453D-A601-BD15100C2B8F}"/>
    <dgm:cxn modelId="{EAF34AA0-E34E-4840-BE9D-4936A3079DAF}" srcId="{F970B406-3137-445F-A047-960BE6F8F548}" destId="{CF808E25-7959-4A19-B382-257B4AEED376}" srcOrd="2" destOrd="0" parTransId="{C7DE90FC-BE5A-476A-80CB-843516B1FFCD}" sibTransId="{02C0E3C2-34D2-4E61-94DC-082DF3EF37F8}"/>
    <dgm:cxn modelId="{CEB3A5F7-8C41-48E9-B09C-447975CAC96D}" srcId="{8C3DDEC3-4410-4A7B-A08D-B4E398522276}" destId="{867279BA-BE37-4115-B52A-17E4F0F535FD}" srcOrd="1" destOrd="0" parTransId="{1A4FEF92-68C1-469B-A1A1-5D97CB9FBEDD}" sibTransId="{0FC30822-F791-4477-9BA8-25504EBFECC7}"/>
    <dgm:cxn modelId="{597D1DE2-FDAE-4CA4-AAE1-DBBD6DB8E6B3}" srcId="{867279BA-BE37-4115-B52A-17E4F0F535FD}" destId="{849175CF-F593-437D-924E-CA0E96CBD1E1}" srcOrd="0" destOrd="1" parTransId="{57380257-9F95-43E2-B330-46970CC8990C}" sibTransId="{6A3A148F-286C-48E5-8F1A-D937B12918BD}"/>
    <dgm:cxn modelId="{C1ABC6F6-7D6D-43FB-8BD9-BC8C2525248A}" srcId="{867279BA-BE37-4115-B52A-17E4F0F535FD}" destId="{8C757F7A-BF47-479A-973F-2852BB847704}" srcOrd="1" destOrd="1" parTransId="{672BD303-3035-4BAD-BC56-6E34D1C63F93}" sibTransId="{BB43DD45-D574-4499-816C-77E724CFB04C}"/>
    <dgm:cxn modelId="{68DB6A60-2EE2-48D7-B661-098E3F324F7C}" srcId="{867279BA-BE37-4115-B52A-17E4F0F535FD}" destId="{C2B013FE-8B74-487B-8BD6-3FAA057FBAD5}" srcOrd="2" destOrd="1" parTransId="{DBA2BECA-6C1A-4638-9251-DCFF00D6AD3F}" sibTransId="{85FACFC6-E322-4284-BEA2-BFF0EAC05EE6}"/>
    <dgm:cxn modelId="{CFE28D90-A1F1-4C3E-AD60-7FE4CEBC92D8}" type="presOf" srcId="{8C3DDEC3-4410-4A7B-A08D-B4E398522276}" destId="{BA99965A-2D40-4D79-8990-EDFF24C85EE8}" srcOrd="0" destOrd="0" presId="urn:microsoft.com/office/officeart/2005/8/layout/hierarchy3"/>
    <dgm:cxn modelId="{7A78FFDD-AE0B-482D-A723-E711F6FF9456}" type="presParOf" srcId="{BA99965A-2D40-4D79-8990-EDFF24C85EE8}" destId="{687F4677-56D9-46C1-8D8A-E79069C61FEF}" srcOrd="0" destOrd="0" presId="urn:microsoft.com/office/officeart/2005/8/layout/hierarchy3"/>
    <dgm:cxn modelId="{B3167E24-6752-4388-AACA-89C320F35104}" type="presParOf" srcId="{687F4677-56D9-46C1-8D8A-E79069C61FEF}" destId="{A0242BD7-40EC-4B30-A4E6-F6CADB9C4AF7}" srcOrd="0" destOrd="0" presId="urn:microsoft.com/office/officeart/2005/8/layout/hierarchy3"/>
    <dgm:cxn modelId="{0C13AC6C-742C-4F70-A8F1-AC29ED128D2B}" type="presOf" srcId="{F970B406-3137-445F-A047-960BE6F8F548}" destId="{A0242BD7-40EC-4B30-A4E6-F6CADB9C4AF7}" srcOrd="0" destOrd="0" presId="urn:microsoft.com/office/officeart/2005/8/layout/hierarchy3"/>
    <dgm:cxn modelId="{BB0810E7-2C72-4A01-AE7A-3FC479FF6F12}" type="presParOf" srcId="{A0242BD7-40EC-4B30-A4E6-F6CADB9C4AF7}" destId="{F7165120-5FFC-451F-A676-9DCAA5026EF0}" srcOrd="0" destOrd="0" presId="urn:microsoft.com/office/officeart/2005/8/layout/hierarchy3"/>
    <dgm:cxn modelId="{8C6F965E-9CD9-48E1-98A7-28D709C05639}" type="presOf" srcId="{F970B406-3137-445F-A047-960BE6F8F548}" destId="{F7165120-5FFC-451F-A676-9DCAA5026EF0}" srcOrd="0" destOrd="0" presId="urn:microsoft.com/office/officeart/2005/8/layout/hierarchy3"/>
    <dgm:cxn modelId="{56602F19-0D2D-4E96-BF03-FB68FC57497D}" type="presParOf" srcId="{A0242BD7-40EC-4B30-A4E6-F6CADB9C4AF7}" destId="{76A4EA41-4C04-4672-9E66-C332C13D0A8A}" srcOrd="1" destOrd="0" presId="urn:microsoft.com/office/officeart/2005/8/layout/hierarchy3"/>
    <dgm:cxn modelId="{D57DE6C9-9E46-4EB4-8C04-284D033A11AE}" type="presOf" srcId="{F970B406-3137-445F-A047-960BE6F8F548}" destId="{76A4EA41-4C04-4672-9E66-C332C13D0A8A}" srcOrd="0" destOrd="0" presId="urn:microsoft.com/office/officeart/2005/8/layout/hierarchy3"/>
    <dgm:cxn modelId="{0FCD3E9D-0ECA-499D-9717-A8F26CD0E16A}" type="presParOf" srcId="{687F4677-56D9-46C1-8D8A-E79069C61FEF}" destId="{F8EA77B5-FD36-4D9F-8881-E02597338EBD}" srcOrd="1" destOrd="0" presId="urn:microsoft.com/office/officeart/2005/8/layout/hierarchy3"/>
    <dgm:cxn modelId="{3417908B-67D5-4D49-8250-CFB4ED6DE88D}" type="presParOf" srcId="{F8EA77B5-FD36-4D9F-8881-E02597338EBD}" destId="{A8F86FA2-285E-4466-A13D-4ECC369B5275}" srcOrd="0" destOrd="1" presId="urn:microsoft.com/office/officeart/2005/8/layout/hierarchy3"/>
    <dgm:cxn modelId="{263B5130-E879-4BBF-8A0D-C43D8EDDFE9A}" type="presOf" srcId="{0F1D7D4E-BD8E-43C1-8F99-ED496D7A9BB4}" destId="{A8F86FA2-285E-4466-A13D-4ECC369B5275}" srcOrd="0" destOrd="0" presId="urn:microsoft.com/office/officeart/2005/8/layout/hierarchy3"/>
    <dgm:cxn modelId="{EE03A696-CC16-44AC-8D44-723D1E33C898}" type="presParOf" srcId="{F8EA77B5-FD36-4D9F-8881-E02597338EBD}" destId="{8402CCB8-5F3F-4B37-9533-2CEF8B977F02}" srcOrd="1" destOrd="1" presId="urn:microsoft.com/office/officeart/2005/8/layout/hierarchy3"/>
    <dgm:cxn modelId="{2E5948AF-E8A3-48E5-8C33-BAD6639B546F}" type="presOf" srcId="{2199E590-A466-443A-B43D-5CA7DA30B3AC}" destId="{8402CCB8-5F3F-4B37-9533-2CEF8B977F02}" srcOrd="0" destOrd="0" presId="urn:microsoft.com/office/officeart/2005/8/layout/hierarchy3"/>
    <dgm:cxn modelId="{5917CAF9-1B8C-432A-8F37-5082409298BD}" type="presParOf" srcId="{F8EA77B5-FD36-4D9F-8881-E02597338EBD}" destId="{6FC5009F-DE3F-4EA7-8B97-755BF90691C6}" srcOrd="2" destOrd="1" presId="urn:microsoft.com/office/officeart/2005/8/layout/hierarchy3"/>
    <dgm:cxn modelId="{74805229-CFD4-406A-8009-C794FC13F690}" type="presOf" srcId="{23807AB1-DC98-4728-B950-3E60934BA7E7}" destId="{6FC5009F-DE3F-4EA7-8B97-755BF90691C6}" srcOrd="0" destOrd="0" presId="urn:microsoft.com/office/officeart/2005/8/layout/hierarchy3"/>
    <dgm:cxn modelId="{FA52236D-07B2-48AD-9ADA-E63B47E3AEF3}" type="presParOf" srcId="{F8EA77B5-FD36-4D9F-8881-E02597338EBD}" destId="{8ED2A45B-0F28-4738-BACC-E7567F498BC0}" srcOrd="3" destOrd="1" presId="urn:microsoft.com/office/officeart/2005/8/layout/hierarchy3"/>
    <dgm:cxn modelId="{4F4831B4-DE80-45AB-80AD-0EA190D0B6D0}" type="presOf" srcId="{6410EC4E-6AA5-4F68-930B-680495E49A0B}" destId="{8ED2A45B-0F28-4738-BACC-E7567F498BC0}" srcOrd="0" destOrd="0" presId="urn:microsoft.com/office/officeart/2005/8/layout/hierarchy3"/>
    <dgm:cxn modelId="{872D1B9C-DBCF-4678-9133-142406A56E73}" type="presParOf" srcId="{F8EA77B5-FD36-4D9F-8881-E02597338EBD}" destId="{F1DA19B4-FEEE-49AE-8DF2-CD15BDD530DC}" srcOrd="4" destOrd="1" presId="urn:microsoft.com/office/officeart/2005/8/layout/hierarchy3"/>
    <dgm:cxn modelId="{FD01CE17-3DB7-4366-86B6-78A6E9CB7490}" type="presOf" srcId="{C7DE90FC-BE5A-476A-80CB-843516B1FFCD}" destId="{F1DA19B4-FEEE-49AE-8DF2-CD15BDD530DC}" srcOrd="0" destOrd="0" presId="urn:microsoft.com/office/officeart/2005/8/layout/hierarchy3"/>
    <dgm:cxn modelId="{666A02DA-FBF1-419A-AC9D-840BCE90AE68}" type="presParOf" srcId="{F8EA77B5-FD36-4D9F-8881-E02597338EBD}" destId="{B62E576D-5441-4FC7-9241-E6DB45D0C23E}" srcOrd="5" destOrd="1" presId="urn:microsoft.com/office/officeart/2005/8/layout/hierarchy3"/>
    <dgm:cxn modelId="{A01BB9CD-BCBA-4765-B469-445D4B6C87D9}" type="presOf" srcId="{CF808E25-7959-4A19-B382-257B4AEED376}" destId="{B62E576D-5441-4FC7-9241-E6DB45D0C23E}" srcOrd="0" destOrd="0" presId="urn:microsoft.com/office/officeart/2005/8/layout/hierarchy3"/>
    <dgm:cxn modelId="{C6986600-2D3B-40A7-BAB3-94B4305996E7}" type="presParOf" srcId="{BA99965A-2D40-4D79-8990-EDFF24C85EE8}" destId="{3172787D-DB04-43ED-8026-C65F67B371C2}" srcOrd="1" destOrd="0" presId="urn:microsoft.com/office/officeart/2005/8/layout/hierarchy3"/>
    <dgm:cxn modelId="{06403E0B-6A70-4757-84BF-5CB6C904AC53}" type="presParOf" srcId="{3172787D-DB04-43ED-8026-C65F67B371C2}" destId="{5E7B529B-3791-4C92-8A8D-42B5FE64B1B8}" srcOrd="0" destOrd="1" presId="urn:microsoft.com/office/officeart/2005/8/layout/hierarchy3"/>
    <dgm:cxn modelId="{4E416EF3-48E6-4DFD-A86D-B10DA1D576C8}" type="presOf" srcId="{867279BA-BE37-4115-B52A-17E4F0F535FD}" destId="{5E7B529B-3791-4C92-8A8D-42B5FE64B1B8}" srcOrd="0" destOrd="0" presId="urn:microsoft.com/office/officeart/2005/8/layout/hierarchy3"/>
    <dgm:cxn modelId="{50897453-267C-4FB6-8F73-921A114ECB86}" type="presParOf" srcId="{5E7B529B-3791-4C92-8A8D-42B5FE64B1B8}" destId="{E3FF03EB-8647-4636-BC5C-E9BEC6C29553}" srcOrd="0" destOrd="0" presId="urn:microsoft.com/office/officeart/2005/8/layout/hierarchy3"/>
    <dgm:cxn modelId="{1C4A4F7B-256A-45C0-BB0A-BEF8870AC28D}" type="presOf" srcId="{867279BA-BE37-4115-B52A-17E4F0F535FD}" destId="{E3FF03EB-8647-4636-BC5C-E9BEC6C29553}" srcOrd="0" destOrd="0" presId="urn:microsoft.com/office/officeart/2005/8/layout/hierarchy3"/>
    <dgm:cxn modelId="{C501DBD9-A648-4466-9707-D560B9EA88DC}" type="presParOf" srcId="{5E7B529B-3791-4C92-8A8D-42B5FE64B1B8}" destId="{020E4746-3A8C-42B4-AC17-0FB7CA4B2811}" srcOrd="1" destOrd="0" presId="urn:microsoft.com/office/officeart/2005/8/layout/hierarchy3"/>
    <dgm:cxn modelId="{C1EBC15D-E13D-43E4-A19C-F199B9B63C47}" type="presOf" srcId="{867279BA-BE37-4115-B52A-17E4F0F535FD}" destId="{020E4746-3A8C-42B4-AC17-0FB7CA4B2811}" srcOrd="0" destOrd="0" presId="urn:microsoft.com/office/officeart/2005/8/layout/hierarchy3"/>
    <dgm:cxn modelId="{19A6C94D-47F8-49B4-93E3-8F8A16FD6E3F}" type="presParOf" srcId="{3172787D-DB04-43ED-8026-C65F67B371C2}" destId="{A994A7C3-AEF7-4426-B7EF-877C67834B7F}" srcOrd="1" destOrd="1" presId="urn:microsoft.com/office/officeart/2005/8/layout/hierarchy3"/>
    <dgm:cxn modelId="{0EBFFADC-4984-4A20-AC78-773FFB994AF0}" type="presParOf" srcId="{A994A7C3-AEF7-4426-B7EF-877C67834B7F}" destId="{3F5EB287-4C34-456C-B985-2B774B3D9EF1}" srcOrd="0" destOrd="1" presId="urn:microsoft.com/office/officeart/2005/8/layout/hierarchy3"/>
    <dgm:cxn modelId="{A72A3ABB-B591-402A-BE74-C4795027B719}" type="presOf" srcId="{57380257-9F95-43E2-B330-46970CC8990C}" destId="{3F5EB287-4C34-456C-B985-2B774B3D9EF1}" srcOrd="0" destOrd="0" presId="urn:microsoft.com/office/officeart/2005/8/layout/hierarchy3"/>
    <dgm:cxn modelId="{688CCCFF-14BD-4DEC-A59F-C4FFD2ED2244}" type="presParOf" srcId="{A994A7C3-AEF7-4426-B7EF-877C67834B7F}" destId="{A9454E12-1A81-4CCD-AB01-CC69284C8769}" srcOrd="1" destOrd="1" presId="urn:microsoft.com/office/officeart/2005/8/layout/hierarchy3"/>
    <dgm:cxn modelId="{105AE9C9-C774-41DC-AC57-5F6ADC67516A}" type="presOf" srcId="{849175CF-F593-437D-924E-CA0E96CBD1E1}" destId="{A9454E12-1A81-4CCD-AB01-CC69284C8769}" srcOrd="0" destOrd="0" presId="urn:microsoft.com/office/officeart/2005/8/layout/hierarchy3"/>
    <dgm:cxn modelId="{1017B319-4FD3-4730-AAB9-60C40BE4ACFD}" type="presParOf" srcId="{A994A7C3-AEF7-4426-B7EF-877C67834B7F}" destId="{56903B70-44BE-4DEE-B3D8-8D6F309E69EE}" srcOrd="2" destOrd="1" presId="urn:microsoft.com/office/officeart/2005/8/layout/hierarchy3"/>
    <dgm:cxn modelId="{371CD921-76C9-427F-9BE9-BF12F3833FE7}" type="presOf" srcId="{672BD303-3035-4BAD-BC56-6E34D1C63F93}" destId="{56903B70-44BE-4DEE-B3D8-8D6F309E69EE}" srcOrd="0" destOrd="0" presId="urn:microsoft.com/office/officeart/2005/8/layout/hierarchy3"/>
    <dgm:cxn modelId="{058706C0-616D-4F37-A996-E50514534511}" type="presParOf" srcId="{A994A7C3-AEF7-4426-B7EF-877C67834B7F}" destId="{CD3CDA12-D3B0-45EC-A723-612A0493B711}" srcOrd="3" destOrd="1" presId="urn:microsoft.com/office/officeart/2005/8/layout/hierarchy3"/>
    <dgm:cxn modelId="{37C25CE4-8061-474C-8146-4420B9014612}" type="presOf" srcId="{8C757F7A-BF47-479A-973F-2852BB847704}" destId="{CD3CDA12-D3B0-45EC-A723-612A0493B711}" srcOrd="0" destOrd="0" presId="urn:microsoft.com/office/officeart/2005/8/layout/hierarchy3"/>
    <dgm:cxn modelId="{3D091850-AB88-41DA-8E03-9A40A3F7FA0F}" type="presParOf" srcId="{A994A7C3-AEF7-4426-B7EF-877C67834B7F}" destId="{543E2D1A-D67E-4CC6-B4CE-B67BE6478822}" srcOrd="4" destOrd="1" presId="urn:microsoft.com/office/officeart/2005/8/layout/hierarchy3"/>
    <dgm:cxn modelId="{9E255521-C4DC-4F42-8A15-CDE3FE4B935A}" type="presOf" srcId="{DBA2BECA-6C1A-4638-9251-DCFF00D6AD3F}" destId="{543E2D1A-D67E-4CC6-B4CE-B67BE6478822}" srcOrd="0" destOrd="0" presId="urn:microsoft.com/office/officeart/2005/8/layout/hierarchy3"/>
    <dgm:cxn modelId="{D6440C0C-4C88-4B6F-935E-02C0D6D184E5}" type="presParOf" srcId="{A994A7C3-AEF7-4426-B7EF-877C67834B7F}" destId="{AA8369AB-9829-4296-9286-C91BB116C38B}" srcOrd="5" destOrd="1" presId="urn:microsoft.com/office/officeart/2005/8/layout/hierarchy3"/>
    <dgm:cxn modelId="{380A3D16-CBA5-4345-8754-12677CC7D5B8}" type="presOf" srcId="{C2B013FE-8B74-487B-8BD6-3FAA057FBAD5}" destId="{AA8369AB-9829-4296-9286-C91BB116C38B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165840" cy="3888105"/>
        <a:chOff x="0" y="0"/>
        <a:chExt cx="11165840" cy="3888105"/>
      </a:xfrm>
    </dsp:grpSpPr>
    <dsp:sp modelId="{F7165120-5FFC-451F-A676-9DCAA5026EF0}">
      <dsp:nvSpPr>
        <dsp:cNvPr id="3" name="Rounded Rectangle 2"/>
        <dsp:cNvSpPr/>
      </dsp:nvSpPr>
      <dsp:spPr bwMode="white">
        <a:xfrm>
          <a:off x="2556293" y="0"/>
          <a:ext cx="2025727" cy="818548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>
            <a:alpha val="90000"/>
            <a:hueOff val="0"/>
            <a:satOff val="0"/>
            <a:lumOff val="0"/>
            <a:alpha val="90196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/>
            <a:t>Facial </a:t>
          </a:r>
          <a:r>
            <a:rPr lang="en-US" altLang="en-US" b="1"/>
            <a:t>Symptom </a:t>
          </a:r>
          <a:r>
            <a:rPr lang="en-US" altLang="en-US" b="1"/>
            <a:t>Model</a:t>
          </a:r>
          <a:endParaRPr lang="en-US" altLang="en-US" b="1"/>
        </a:p>
      </dsp:txBody>
      <dsp:txXfrm>
        <a:off x="2556293" y="0"/>
        <a:ext cx="2025727" cy="818548"/>
      </dsp:txXfrm>
    </dsp:sp>
    <dsp:sp modelId="{A8F86FA2-285E-4466-A13D-4ECC369B5275}">
      <dsp:nvSpPr>
        <dsp:cNvPr id="5" name="Freeform 4"/>
        <dsp:cNvSpPr/>
      </dsp:nvSpPr>
      <dsp:spPr bwMode="white">
        <a:xfrm>
          <a:off x="2758866" y="818548"/>
          <a:ext cx="225443" cy="591049"/>
        </a:xfrm>
        <a:custGeom>
          <a:avLst/>
          <a:gdLst/>
          <a:ahLst/>
          <a:cxnLst/>
          <a:pathLst>
            <a:path w="355" h="931">
              <a:moveTo>
                <a:pt x="0" y="0"/>
              </a:moveTo>
              <a:lnTo>
                <a:pt x="0" y="931"/>
              </a:lnTo>
              <a:lnTo>
                <a:pt x="355" y="931"/>
              </a:lnTo>
            </a:path>
          </a:pathLst>
        </a:custGeom>
      </dsp:spPr>
      <dsp:style>
        <a:lnRef idx="1">
          <a:schemeClr val="accent1">
            <a:tint val="90000"/>
          </a:schemeClr>
        </a:lnRef>
        <a:fillRef idx="0">
          <a:schemeClr val="accent1">
            <a:tint val="90000"/>
          </a:schemeClr>
        </a:fillRef>
        <a:effectRef idx="0">
          <a:scrgbClr r="0" g="0" b="0"/>
        </a:effectRef>
        <a:fontRef idx="minor"/>
      </dsp:style>
      <dsp:txXfrm>
        <a:off x="2758866" y="818548"/>
        <a:ext cx="225443" cy="591049"/>
      </dsp:txXfrm>
    </dsp:sp>
    <dsp:sp modelId="{8402CCB8-5F3F-4B37-9533-2CEF8B977F02}">
      <dsp:nvSpPr>
        <dsp:cNvPr id="6" name="Rounded Rectangle 5"/>
        <dsp:cNvSpPr/>
      </dsp:nvSpPr>
      <dsp:spPr bwMode="white">
        <a:xfrm>
          <a:off x="2984309" y="1000323"/>
          <a:ext cx="2610462" cy="818548"/>
        </a:xfrm>
        <a:prstGeom prst="roundRect">
          <a:avLst>
            <a:gd name="adj" fmla="val 10000"/>
          </a:avLst>
        </a:prstGeom>
      </dsp:spPr>
      <dsp:style>
        <a:lnRef idx="1">
          <a:schemeClr val="accent1">
            <a:alpha val="90000"/>
            <a:hueOff val="0"/>
            <a:satOff val="0"/>
            <a:lumOff val="0"/>
            <a:alpha val="90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6670" tIns="17780" rIns="26670" bIns="1778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>
              <a:solidFill>
                <a:schemeClr val="dk1"/>
              </a:solidFill>
            </a:rPr>
            <a:t>Dataset: merged open sources + custom-scraped images</a:t>
          </a:r>
          <a:endParaRPr lang="en-US" altLang="en-US" sz="1400">
            <a:solidFill>
              <a:schemeClr val="dk1"/>
            </a:solidFill>
          </a:endParaRPr>
        </a:p>
      </dsp:txBody>
      <dsp:txXfrm>
        <a:off x="2984309" y="1000323"/>
        <a:ext cx="2610462" cy="818548"/>
      </dsp:txXfrm>
    </dsp:sp>
    <dsp:sp modelId="{6FC5009F-DE3F-4EA7-8B97-755BF90691C6}">
      <dsp:nvSpPr>
        <dsp:cNvPr id="7" name="Freeform 6"/>
        <dsp:cNvSpPr/>
      </dsp:nvSpPr>
      <dsp:spPr bwMode="white">
        <a:xfrm>
          <a:off x="2758866" y="818548"/>
          <a:ext cx="225443" cy="1614235"/>
        </a:xfrm>
        <a:custGeom>
          <a:avLst/>
          <a:gdLst/>
          <a:ahLst/>
          <a:cxnLst/>
          <a:pathLst>
            <a:path w="355" h="2542">
              <a:moveTo>
                <a:pt x="0" y="0"/>
              </a:moveTo>
              <a:lnTo>
                <a:pt x="0" y="2542"/>
              </a:lnTo>
              <a:lnTo>
                <a:pt x="355" y="2542"/>
              </a:lnTo>
            </a:path>
          </a:pathLst>
        </a:custGeom>
      </dsp:spPr>
      <dsp:style>
        <a:lnRef idx="1">
          <a:schemeClr val="accent1">
            <a:tint val="90000"/>
          </a:schemeClr>
        </a:lnRef>
        <a:fillRef idx="0">
          <a:schemeClr val="accent1">
            <a:tint val="90000"/>
          </a:schemeClr>
        </a:fillRef>
        <a:effectRef idx="0">
          <a:scrgbClr r="0" g="0" b="0"/>
        </a:effectRef>
        <a:fontRef idx="minor"/>
      </dsp:style>
      <dsp:txXfrm>
        <a:off x="2758866" y="818548"/>
        <a:ext cx="225443" cy="1614235"/>
      </dsp:txXfrm>
    </dsp:sp>
    <dsp:sp modelId="{8ED2A45B-0F28-4738-BACC-E7567F498BC0}">
      <dsp:nvSpPr>
        <dsp:cNvPr id="8" name="Rounded Rectangle 7"/>
        <dsp:cNvSpPr/>
      </dsp:nvSpPr>
      <dsp:spPr bwMode="white">
        <a:xfrm>
          <a:off x="2984309" y="2023509"/>
          <a:ext cx="2625157" cy="818548"/>
        </a:xfrm>
        <a:prstGeom prst="roundRect">
          <a:avLst>
            <a:gd name="adj" fmla="val 10000"/>
          </a:avLst>
        </a:prstGeom>
      </dsp:spPr>
      <dsp:style>
        <a:lnRef idx="1">
          <a:schemeClr val="accent1">
            <a:alpha val="90000"/>
            <a:hueOff val="0"/>
            <a:satOff val="0"/>
            <a:lumOff val="0"/>
            <a:alpha val="82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6670" tIns="17780" rIns="26670" bIns="1778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>
              <a:solidFill>
                <a:schemeClr val="dk1"/>
              </a:solidFill>
            </a:rPr>
            <a:t>Classes: Wrinkles | Dark Spots | Puffy Eyes | Clear Skin: 1K augmented samples per class</a:t>
          </a:r>
          <a:endParaRPr lang="en-US" altLang="en-US" sz="1400">
            <a:solidFill>
              <a:schemeClr val="dk1"/>
            </a:solidFill>
          </a:endParaRPr>
        </a:p>
      </dsp:txBody>
      <dsp:txXfrm>
        <a:off x="2984309" y="2023509"/>
        <a:ext cx="2625157" cy="818548"/>
      </dsp:txXfrm>
    </dsp:sp>
    <dsp:sp modelId="{F1DA19B4-FEEE-49AE-8DF2-CD15BDD530DC}">
      <dsp:nvSpPr>
        <dsp:cNvPr id="17" name="Freeform 16"/>
        <dsp:cNvSpPr/>
      </dsp:nvSpPr>
      <dsp:spPr bwMode="white">
        <a:xfrm>
          <a:off x="2758866" y="818548"/>
          <a:ext cx="225443" cy="2660282"/>
        </a:xfrm>
        <a:custGeom>
          <a:avLst/>
          <a:gdLst/>
          <a:ahLst/>
          <a:cxnLst/>
          <a:pathLst>
            <a:path w="355" h="4189">
              <a:moveTo>
                <a:pt x="0" y="0"/>
              </a:moveTo>
              <a:lnTo>
                <a:pt x="0" y="4189"/>
              </a:lnTo>
              <a:lnTo>
                <a:pt x="355" y="4189"/>
              </a:lnTo>
            </a:path>
          </a:pathLst>
        </a:custGeom>
      </dsp:spPr>
      <dsp:style>
        <a:lnRef idx="1">
          <a:schemeClr val="accent1">
            <a:tint val="90000"/>
          </a:schemeClr>
        </a:lnRef>
        <a:fillRef idx="0">
          <a:schemeClr val="accent1">
            <a:tint val="90000"/>
          </a:schemeClr>
        </a:fillRef>
        <a:effectRef idx="0">
          <a:scrgbClr r="0" g="0" b="0"/>
        </a:effectRef>
        <a:fontRef idx="minor"/>
      </dsp:style>
      <dsp:txXfrm>
        <a:off x="2758866" y="818548"/>
        <a:ext cx="225443" cy="2660282"/>
      </dsp:txXfrm>
    </dsp:sp>
    <dsp:sp modelId="{B62E576D-5441-4FC7-9241-E6DB45D0C23E}">
      <dsp:nvSpPr>
        <dsp:cNvPr id="18" name="Rounded Rectangle 17"/>
        <dsp:cNvSpPr/>
      </dsp:nvSpPr>
      <dsp:spPr bwMode="white">
        <a:xfrm>
          <a:off x="2984309" y="3069557"/>
          <a:ext cx="2588185" cy="818548"/>
        </a:xfrm>
        <a:prstGeom prst="roundRect">
          <a:avLst>
            <a:gd name="adj" fmla="val 10000"/>
          </a:avLst>
        </a:prstGeom>
      </dsp:spPr>
      <dsp:style>
        <a:lnRef idx="1">
          <a:schemeClr val="accent1">
            <a:alpha val="90000"/>
            <a:hueOff val="0"/>
            <a:satOff val="0"/>
            <a:lumOff val="0"/>
            <a:alpha val="74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8575" tIns="19050" rIns="28575" bIns="190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>
              <a:solidFill>
                <a:schemeClr val="dk1"/>
              </a:solidFill>
            </a:rPr>
            <a:t>Trained with categorical cross-entropy + Adam optimizer</a:t>
          </a:r>
          <a:endParaRPr altLang="en-US">
            <a:solidFill>
              <a:schemeClr val="dk1"/>
            </a:solidFill>
          </a:endParaRPr>
        </a:p>
      </dsp:txBody>
      <dsp:txXfrm>
        <a:off x="2984309" y="3069557"/>
        <a:ext cx="2588185" cy="818548"/>
      </dsp:txXfrm>
    </dsp:sp>
    <dsp:sp modelId="{E3FF03EB-8647-4636-BC5C-E9BEC6C29553}">
      <dsp:nvSpPr>
        <dsp:cNvPr id="9" name="Rounded Rectangle 8"/>
        <dsp:cNvSpPr/>
      </dsp:nvSpPr>
      <dsp:spPr bwMode="white">
        <a:xfrm>
          <a:off x="5584637" y="11427"/>
          <a:ext cx="2170512" cy="818548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1">
            <a:alpha val="90000"/>
            <a:hueOff val="0"/>
            <a:satOff val="0"/>
            <a:lumOff val="0"/>
            <a:alpha val="50196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36195" tIns="24130" rIns="36195" bIns="241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/>
            <a:t>Skin Age Model</a:t>
          </a:r>
          <a:endParaRPr lang="en-US" altLang="en-US" b="1"/>
        </a:p>
      </dsp:txBody>
      <dsp:txXfrm>
        <a:off x="5584637" y="11427"/>
        <a:ext cx="2170512" cy="818548"/>
      </dsp:txXfrm>
    </dsp:sp>
    <dsp:sp modelId="{3F5EB287-4C34-456C-B985-2B774B3D9EF1}">
      <dsp:nvSpPr>
        <dsp:cNvPr id="11" name="Freeform 10"/>
        <dsp:cNvSpPr/>
      </dsp:nvSpPr>
      <dsp:spPr bwMode="white">
        <a:xfrm>
          <a:off x="5801689" y="829975"/>
          <a:ext cx="217038" cy="602484"/>
        </a:xfrm>
        <a:custGeom>
          <a:avLst/>
          <a:gdLst/>
          <a:ahLst/>
          <a:cxnLst/>
          <a:pathLst>
            <a:path w="342" h="949">
              <a:moveTo>
                <a:pt x="0" y="0"/>
              </a:moveTo>
              <a:lnTo>
                <a:pt x="0" y="949"/>
              </a:lnTo>
              <a:lnTo>
                <a:pt x="342" y="949"/>
              </a:lnTo>
            </a:path>
          </a:pathLst>
        </a:custGeom>
      </dsp:spPr>
      <dsp:style>
        <a:lnRef idx="1">
          <a:schemeClr val="accent1">
            <a:tint val="90000"/>
          </a:schemeClr>
        </a:lnRef>
        <a:fillRef idx="0">
          <a:schemeClr val="accent1">
            <a:tint val="90000"/>
          </a:schemeClr>
        </a:fillRef>
        <a:effectRef idx="0">
          <a:scrgbClr r="0" g="0" b="0"/>
        </a:effectRef>
        <a:fontRef idx="minor"/>
      </dsp:style>
      <dsp:txXfrm>
        <a:off x="5801689" y="829975"/>
        <a:ext cx="217038" cy="602484"/>
      </dsp:txXfrm>
    </dsp:sp>
    <dsp:sp modelId="{A9454E12-1A81-4CCD-AB01-CC69284C8769}">
      <dsp:nvSpPr>
        <dsp:cNvPr id="12" name="Rounded Rectangle 11"/>
        <dsp:cNvSpPr/>
      </dsp:nvSpPr>
      <dsp:spPr bwMode="white">
        <a:xfrm>
          <a:off x="6018727" y="1023186"/>
          <a:ext cx="2498668" cy="818548"/>
        </a:xfrm>
        <a:prstGeom prst="roundRect">
          <a:avLst>
            <a:gd name="adj" fmla="val 10000"/>
          </a:avLst>
        </a:prstGeom>
      </dsp:spPr>
      <dsp:style>
        <a:lnRef idx="1">
          <a:schemeClr val="accent1">
            <a:alpha val="90000"/>
            <a:hueOff val="0"/>
            <a:satOff val="0"/>
            <a:lumOff val="0"/>
            <a:alpha val="66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6670" tIns="17780" rIns="26670" bIns="1778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>
              <a:solidFill>
                <a:schemeClr val="dk1"/>
              </a:solidFill>
            </a:rPr>
            <a:t>Dataset: UTKFace</a:t>
          </a:r>
          <a:endParaRPr lang="en-US" altLang="en-US" sz="1400">
            <a:solidFill>
              <a:schemeClr val="dk1"/>
            </a:solidFill>
          </a:endParaRPr>
        </a:p>
      </dsp:txBody>
      <dsp:txXfrm>
        <a:off x="6018727" y="1023186"/>
        <a:ext cx="2498668" cy="818548"/>
      </dsp:txXfrm>
    </dsp:sp>
    <dsp:sp modelId="{56903B70-44BE-4DEE-B3D8-8D6F309E69EE}">
      <dsp:nvSpPr>
        <dsp:cNvPr id="13" name="Freeform 12"/>
        <dsp:cNvSpPr/>
      </dsp:nvSpPr>
      <dsp:spPr bwMode="white">
        <a:xfrm>
          <a:off x="5801689" y="829975"/>
          <a:ext cx="217051" cy="1625670"/>
        </a:xfrm>
        <a:custGeom>
          <a:avLst/>
          <a:gdLst/>
          <a:ahLst/>
          <a:cxnLst/>
          <a:pathLst>
            <a:path w="342" h="2560">
              <a:moveTo>
                <a:pt x="0" y="0"/>
              </a:moveTo>
              <a:lnTo>
                <a:pt x="0" y="2560"/>
              </a:lnTo>
              <a:lnTo>
                <a:pt x="342" y="2560"/>
              </a:lnTo>
            </a:path>
          </a:pathLst>
        </a:custGeom>
      </dsp:spPr>
      <dsp:style>
        <a:lnRef idx="1">
          <a:schemeClr val="accent1">
            <a:tint val="90000"/>
          </a:schemeClr>
        </a:lnRef>
        <a:fillRef idx="0">
          <a:schemeClr val="accent1">
            <a:tint val="90000"/>
          </a:schemeClr>
        </a:fillRef>
        <a:effectRef idx="0">
          <a:scrgbClr r="0" g="0" b="0"/>
        </a:effectRef>
        <a:fontRef idx="minor"/>
      </dsp:style>
      <dsp:txXfrm>
        <a:off x="5801689" y="829975"/>
        <a:ext cx="217051" cy="1625670"/>
      </dsp:txXfrm>
    </dsp:sp>
    <dsp:sp modelId="{CD3CDA12-D3B0-45EC-A723-612A0493B711}">
      <dsp:nvSpPr>
        <dsp:cNvPr id="14" name="Rounded Rectangle 13"/>
        <dsp:cNvSpPr/>
      </dsp:nvSpPr>
      <dsp:spPr bwMode="white">
        <a:xfrm>
          <a:off x="6018740" y="2046371"/>
          <a:ext cx="2567937" cy="818548"/>
        </a:xfrm>
        <a:prstGeom prst="roundRect">
          <a:avLst>
            <a:gd name="adj" fmla="val 10000"/>
          </a:avLst>
        </a:prstGeom>
      </dsp:spPr>
      <dsp:style>
        <a:lnRef idx="1">
          <a:schemeClr val="accent1">
            <a:alpha val="90000"/>
            <a:hueOff val="0"/>
            <a:satOff val="0"/>
            <a:lumOff val="0"/>
            <a:alpha val="58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6670" tIns="17780" rIns="26670" bIns="1778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>
              <a:solidFill>
                <a:schemeClr val="dk1"/>
              </a:solidFill>
              <a:sym typeface="+mn-ea"/>
            </a:rPr>
            <a:t>Age range mapping </a:t>
          </a:r>
          <a:r>
            <a:rPr lang="en-US" altLang="en-US" sz="1400">
              <a:solidFill>
                <a:schemeClr val="dk1"/>
              </a:solidFill>
              <a:sym typeface="+mn-ea"/>
            </a:rPr>
            <a:t>→</a:t>
          </a:r>
          <a:r>
            <a:rPr lang="en-US" altLang="en-US" sz="1400">
              <a:solidFill>
                <a:schemeClr val="dk1"/>
              </a:solidFill>
              <a:sym typeface="+mn-ea"/>
            </a:rPr>
            <a:t> normalized continuous labels</a:t>
          </a:r>
          <a:endParaRPr lang="en-US" sz="1400">
            <a:solidFill>
              <a:schemeClr val="dk1"/>
            </a:solidFill>
          </a:endParaRPr>
        </a:p>
      </dsp:txBody>
      <dsp:txXfrm>
        <a:off x="6018740" y="2046371"/>
        <a:ext cx="2567937" cy="818548"/>
      </dsp:txXfrm>
    </dsp:sp>
    <dsp:sp modelId="{543E2D1A-D67E-4CC6-B4CE-B67BE6478822}">
      <dsp:nvSpPr>
        <dsp:cNvPr id="15" name="Freeform 14"/>
        <dsp:cNvSpPr/>
      </dsp:nvSpPr>
      <dsp:spPr bwMode="white">
        <a:xfrm>
          <a:off x="5801689" y="829975"/>
          <a:ext cx="217051" cy="2648855"/>
        </a:xfrm>
        <a:custGeom>
          <a:avLst/>
          <a:gdLst/>
          <a:ahLst/>
          <a:cxnLst/>
          <a:pathLst>
            <a:path w="342" h="4171">
              <a:moveTo>
                <a:pt x="0" y="0"/>
              </a:moveTo>
              <a:lnTo>
                <a:pt x="0" y="4171"/>
              </a:lnTo>
              <a:lnTo>
                <a:pt x="342" y="4171"/>
              </a:lnTo>
            </a:path>
          </a:pathLst>
        </a:custGeom>
      </dsp:spPr>
      <dsp:style>
        <a:lnRef idx="1">
          <a:schemeClr val="accent1">
            <a:tint val="90000"/>
          </a:schemeClr>
        </a:lnRef>
        <a:fillRef idx="0">
          <a:schemeClr val="accent1">
            <a:tint val="90000"/>
          </a:schemeClr>
        </a:fillRef>
        <a:effectRef idx="0">
          <a:scrgbClr r="0" g="0" b="0"/>
        </a:effectRef>
        <a:fontRef idx="minor"/>
      </dsp:style>
      <dsp:txXfrm>
        <a:off x="5801689" y="829975"/>
        <a:ext cx="217051" cy="2648855"/>
      </dsp:txXfrm>
    </dsp:sp>
    <dsp:sp modelId="{AA8369AB-9829-4296-9286-C91BB116C38B}">
      <dsp:nvSpPr>
        <dsp:cNvPr id="16" name="Rounded Rectangle 15"/>
        <dsp:cNvSpPr/>
      </dsp:nvSpPr>
      <dsp:spPr bwMode="white">
        <a:xfrm>
          <a:off x="6018740" y="3069557"/>
          <a:ext cx="2543800" cy="818548"/>
        </a:xfrm>
        <a:prstGeom prst="roundRect">
          <a:avLst>
            <a:gd name="adj" fmla="val 10000"/>
          </a:avLst>
        </a:prstGeom>
      </dsp:spPr>
      <dsp:style>
        <a:lnRef idx="1">
          <a:schemeClr val="accent1">
            <a:alpha val="90000"/>
            <a:hueOff val="0"/>
            <a:satOff val="0"/>
            <a:lumOff val="0"/>
            <a:alpha val="50196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28575" tIns="19050" rIns="28575" bIns="190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dk1"/>
              </a:solidFill>
              <a:sym typeface="+mn-ea"/>
            </a:rPr>
            <a:t>T</a:t>
          </a:r>
          <a:r>
            <a:rPr lang="en-US" altLang="en-US">
              <a:solidFill>
                <a:schemeClr val="dk1"/>
              </a:solidFill>
              <a:sym typeface="+mn-ea"/>
            </a:rPr>
            <a:t>rained using MSE loss, fine-tuned EfficientNetB0 backbone</a:t>
          </a:r>
          <a:endParaRPr lang="en-US" altLang="en-US">
            <a:solidFill>
              <a:schemeClr val="dk1"/>
            </a:solidFill>
          </a:endParaRPr>
        </a:p>
      </dsp:txBody>
      <dsp:txXfrm>
        <a:off x="6018740" y="3069557"/>
        <a:ext cx="2543800" cy="818548"/>
      </dsp:txXfrm>
    </dsp:sp>
    <dsp:sp modelId="{76A4EA41-4C04-4672-9E66-C332C13D0A8A}">
      <dsp:nvSpPr>
        <dsp:cNvPr id="4" name="Rounded Rectangle 3" hidden="1"/>
        <dsp:cNvSpPr/>
      </dsp:nvSpPr>
      <dsp:spPr>
        <a:xfrm>
          <a:off x="2556293" y="0"/>
          <a:ext cx="405145" cy="818548"/>
        </a:xfrm>
        <a:prstGeom prst="roundRect">
          <a:avLst>
            <a:gd name="adj" fmla="val 10000"/>
          </a:avLst>
        </a:prstGeom>
      </dsp:spPr>
      <dsp:txXfrm>
        <a:off x="2556293" y="0"/>
        <a:ext cx="405145" cy="818548"/>
      </dsp:txXfrm>
    </dsp:sp>
    <dsp:sp modelId="{020E4746-3A8C-42B4-AC17-0FB7CA4B2811}">
      <dsp:nvSpPr>
        <dsp:cNvPr id="10" name="Rounded Rectangle 9" hidden="1"/>
        <dsp:cNvSpPr/>
      </dsp:nvSpPr>
      <dsp:spPr>
        <a:xfrm>
          <a:off x="5584637" y="11427"/>
          <a:ext cx="434102" cy="818548"/>
        </a:xfrm>
        <a:prstGeom prst="roundRect">
          <a:avLst>
            <a:gd name="adj" fmla="val 10000"/>
          </a:avLst>
        </a:prstGeom>
      </dsp:spPr>
      <dsp:txXfrm>
        <a:off x="5584637" y="11427"/>
        <a:ext cx="434102" cy="818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tags" Target="../tags/tag1.xml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image" Target="../media/image5.png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6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8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37.xml"/><Relationship Id="rId4" Type="http://schemas.openxmlformats.org/officeDocument/2006/relationships/image" Target="../media/image1.png"/><Relationship Id="rId3" Type="http://schemas.openxmlformats.org/officeDocument/2006/relationships/tags" Target="../tags/tag36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35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image" Target="../media/image7.png"/><Relationship Id="rId12" Type="http://schemas.openxmlformats.org/officeDocument/2006/relationships/tags" Target="../tags/tag40.xml"/><Relationship Id="rId11" Type="http://schemas.openxmlformats.org/officeDocument/2006/relationships/image" Target="../media/image5.png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2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81.xml"/><Relationship Id="rId4" Type="http://schemas.openxmlformats.org/officeDocument/2006/relationships/image" Target="../media/image1.png"/><Relationship Id="rId3" Type="http://schemas.openxmlformats.org/officeDocument/2006/relationships/tags" Target="../tags/tag80.xml"/><Relationship Id="rId25" Type="http://schemas.openxmlformats.org/officeDocument/2006/relationships/tags" Target="../tags/tag96.xml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tags" Target="../tags/tag79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image" Target="../media/image7.png"/><Relationship Id="rId12" Type="http://schemas.openxmlformats.org/officeDocument/2006/relationships/tags" Target="../tags/tag84.xml"/><Relationship Id="rId11" Type="http://schemas.openxmlformats.org/officeDocument/2006/relationships/image" Target="../media/image5.png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图片 2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0"/>
            <a:ext cx="12167870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0"/>
            <a:ext cx="12167870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67870" cy="6858000"/>
          </a:xfrm>
          <a:prstGeom prst="rect">
            <a:avLst/>
          </a:prstGeom>
        </p:spPr>
      </p:pic>
      <p:pic>
        <p:nvPicPr>
          <p:cNvPr id="28" name="图片 27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8255" y="0"/>
            <a:ext cx="12167235" cy="6858000"/>
          </a:xfrm>
          <a:prstGeom prst="rect">
            <a:avLst/>
          </a:prstGeom>
        </p:spPr>
      </p:pic>
      <p:sp>
        <p:nvSpPr>
          <p:cNvPr id="29" name="任意多边形 7"/>
          <p:cNvSpPr/>
          <p:nvPr userDrawn="1">
            <p:custDataLst>
              <p:tags r:id="rId12"/>
            </p:custDataLst>
          </p:nvPr>
        </p:nvSpPr>
        <p:spPr>
          <a:xfrm>
            <a:off x="2926715" y="4612005"/>
            <a:ext cx="9265285" cy="2286000"/>
          </a:xfrm>
          <a:custGeom>
            <a:avLst/>
            <a:gdLst>
              <a:gd name="connsiteX0" fmla="*/ 0 w 14591"/>
              <a:gd name="connsiteY0" fmla="*/ 3600 h 3600"/>
              <a:gd name="connsiteX1" fmla="*/ 8006 w 14591"/>
              <a:gd name="connsiteY1" fmla="*/ 722 h 3600"/>
              <a:gd name="connsiteX2" fmla="*/ 14591 w 14591"/>
              <a:gd name="connsiteY2" fmla="*/ 443 h 3600"/>
              <a:gd name="connsiteX3" fmla="*/ 14574 w 14591"/>
              <a:gd name="connsiteY3" fmla="*/ 2951 h 3600"/>
              <a:gd name="connsiteX4" fmla="*/ 3550 w 14591"/>
              <a:gd name="connsiteY4" fmla="*/ 3569 h 3600"/>
              <a:gd name="connsiteX5" fmla="*/ 0 w 14591"/>
              <a:gd name="connsiteY5" fmla="*/ 3600 h 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1" h="3600">
                <a:moveTo>
                  <a:pt x="0" y="3600"/>
                </a:moveTo>
                <a:cubicBezTo>
                  <a:pt x="3120" y="178"/>
                  <a:pt x="4879" y="2019"/>
                  <a:pt x="8006" y="722"/>
                </a:cubicBezTo>
                <a:cubicBezTo>
                  <a:pt x="11133" y="-575"/>
                  <a:pt x="12921" y="228"/>
                  <a:pt x="14591" y="443"/>
                </a:cubicBezTo>
                <a:lnTo>
                  <a:pt x="14574" y="2951"/>
                </a:lnTo>
                <a:cubicBezTo>
                  <a:pt x="10938" y="3178"/>
                  <a:pt x="6770" y="833"/>
                  <a:pt x="3550" y="3569"/>
                </a:cubicBezTo>
                <a:lnTo>
                  <a:pt x="0" y="3600"/>
                </a:ln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任意多边形 11"/>
          <p:cNvSpPr/>
          <p:nvPr userDrawn="1">
            <p:custDataLst>
              <p:tags r:id="rId13"/>
            </p:custDataLst>
          </p:nvPr>
        </p:nvSpPr>
        <p:spPr>
          <a:xfrm>
            <a:off x="6323965" y="2300605"/>
            <a:ext cx="5855335" cy="2122170"/>
          </a:xfrm>
          <a:custGeom>
            <a:avLst/>
            <a:gdLst>
              <a:gd name="connsiteX0" fmla="*/ 0 w 9221"/>
              <a:gd name="connsiteY0" fmla="*/ 3342 h 3342"/>
              <a:gd name="connsiteX1" fmla="*/ 9221 w 9221"/>
              <a:gd name="connsiteY1" fmla="*/ 0 h 3342"/>
              <a:gd name="connsiteX2" fmla="*/ 4413 w 9221"/>
              <a:gd name="connsiteY2" fmla="*/ 2542 h 3342"/>
              <a:gd name="connsiteX3" fmla="*/ 0 w 9221"/>
              <a:gd name="connsiteY3" fmla="*/ 3342 h 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" h="3342">
                <a:moveTo>
                  <a:pt x="0" y="3342"/>
                </a:moveTo>
                <a:cubicBezTo>
                  <a:pt x="3022" y="1744"/>
                  <a:pt x="6210" y="2001"/>
                  <a:pt x="9221" y="0"/>
                </a:cubicBezTo>
                <a:cubicBezTo>
                  <a:pt x="9001" y="436"/>
                  <a:pt x="5814" y="2215"/>
                  <a:pt x="4413" y="2542"/>
                </a:cubicBezTo>
                <a:cubicBezTo>
                  <a:pt x="3012" y="2869"/>
                  <a:pt x="1234" y="3054"/>
                  <a:pt x="0" y="3342"/>
                </a:cubicBez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任意多边形 12"/>
          <p:cNvSpPr/>
          <p:nvPr userDrawn="1">
            <p:custDataLst>
              <p:tags r:id="rId14"/>
            </p:custDataLst>
          </p:nvPr>
        </p:nvSpPr>
        <p:spPr>
          <a:xfrm>
            <a:off x="2585720" y="3696335"/>
            <a:ext cx="9502775" cy="2979420"/>
          </a:xfrm>
          <a:custGeom>
            <a:avLst/>
            <a:gdLst>
              <a:gd name="connsiteX0" fmla="*/ 2436 w 14965"/>
              <a:gd name="connsiteY0" fmla="*/ 2496 h 4692"/>
              <a:gd name="connsiteX1" fmla="*/ 14965 w 14965"/>
              <a:gd name="connsiteY1" fmla="*/ 0 h 4692"/>
              <a:gd name="connsiteX2" fmla="*/ 11622 w 14965"/>
              <a:gd name="connsiteY2" fmla="*/ 1384 h 4692"/>
              <a:gd name="connsiteX3" fmla="*/ 7446 w 14965"/>
              <a:gd name="connsiteY3" fmla="*/ 2611 h 4692"/>
              <a:gd name="connsiteX4" fmla="*/ 3780 w 14965"/>
              <a:gd name="connsiteY4" fmla="*/ 2700 h 4692"/>
              <a:gd name="connsiteX5" fmla="*/ 0 w 14965"/>
              <a:gd name="connsiteY5" fmla="*/ 4692 h 4692"/>
              <a:gd name="connsiteX6" fmla="*/ 2436 w 14965"/>
              <a:gd name="connsiteY6" fmla="*/ 2496 h 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5" h="4692">
                <a:moveTo>
                  <a:pt x="2436" y="2496"/>
                </a:moveTo>
                <a:cubicBezTo>
                  <a:pt x="4312" y="1952"/>
                  <a:pt x="11796" y="1272"/>
                  <a:pt x="14965" y="0"/>
                </a:cubicBezTo>
                <a:cubicBezTo>
                  <a:pt x="13460" y="1120"/>
                  <a:pt x="13385" y="1077"/>
                  <a:pt x="11622" y="1384"/>
                </a:cubicBezTo>
                <a:cubicBezTo>
                  <a:pt x="9859" y="1691"/>
                  <a:pt x="10418" y="1493"/>
                  <a:pt x="7446" y="2611"/>
                </a:cubicBezTo>
                <a:cubicBezTo>
                  <a:pt x="6720" y="2640"/>
                  <a:pt x="5976" y="2280"/>
                  <a:pt x="3780" y="2700"/>
                </a:cubicBezTo>
                <a:cubicBezTo>
                  <a:pt x="1392" y="3312"/>
                  <a:pt x="247" y="4663"/>
                  <a:pt x="0" y="4692"/>
                </a:cubicBezTo>
                <a:cubicBezTo>
                  <a:pt x="40" y="4480"/>
                  <a:pt x="560" y="3040"/>
                  <a:pt x="2436" y="2496"/>
                </a:cubicBez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 userDrawn="1">
            <p:custDataLst>
              <p:tags r:id="rId15"/>
            </p:custDataLst>
          </p:nvPr>
        </p:nvCxnSpPr>
        <p:spPr>
          <a:xfrm>
            <a:off x="121221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16"/>
            </p:custDataLst>
          </p:nvPr>
        </p:nvCxnSpPr>
        <p:spPr>
          <a:xfrm>
            <a:off x="121221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17"/>
            </p:custDataLst>
          </p:nvPr>
        </p:nvCxnSpPr>
        <p:spPr>
          <a:xfrm>
            <a:off x="121221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8"/>
            </p:custDataLst>
          </p:nvPr>
        </p:nvCxnSpPr>
        <p:spPr>
          <a:xfrm>
            <a:off x="762001" y="1711779"/>
            <a:ext cx="0" cy="2047875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2"/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9"/>
            </p:custDataLst>
          </p:nvPr>
        </p:nvCxnSpPr>
        <p:spPr>
          <a:xfrm>
            <a:off x="122110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20"/>
            </p:custDataLst>
          </p:nvPr>
        </p:nvCxnSpPr>
        <p:spPr>
          <a:xfrm>
            <a:off x="122110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21"/>
            </p:custDataLst>
          </p:nvPr>
        </p:nvCxnSpPr>
        <p:spPr>
          <a:xfrm>
            <a:off x="122110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22"/>
            </p:custDataLst>
          </p:nvPr>
        </p:nvSpPr>
        <p:spPr>
          <a:xfrm>
            <a:off x="1019810" y="2825115"/>
            <a:ext cx="7562215" cy="44894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1" i="0" u="none" strike="noStrike" kern="1200" cap="none" spc="0" normalizeH="0" baseline="0" noProof="1" dirty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latin typeface="+mj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3"/>
            </p:custDataLst>
          </p:nvPr>
        </p:nvSpPr>
        <p:spPr>
          <a:xfrm>
            <a:off x="1019810" y="354965"/>
            <a:ext cx="9667240" cy="2469515"/>
          </a:xfrm>
          <a:prstGeom prst="rect">
            <a:avLst/>
          </a:prstGeom>
          <a:noFill/>
        </p:spPr>
        <p:txBody>
          <a:bodyPr wrap="square" lIns="90170" tIns="46990" rIns="90170" bIns="0" rtlCol="0" anchor="b" anchorCtr="0">
            <a:normAutofit/>
          </a:bodyPr>
          <a:lstStyle>
            <a:lvl1pPr marL="0" marR="0" algn="l" defTabSz="96012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defTabSz="96012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24"/>
            </p:custDataLst>
          </p:nvPr>
        </p:nvSpPr>
        <p:spPr>
          <a:xfrm>
            <a:off x="1019810" y="3365817"/>
            <a:ext cx="7561580" cy="421640"/>
          </a:xfrm>
          <a:prstGeom prst="rect">
            <a:avLst/>
          </a:prstGeom>
          <a:noFill/>
        </p:spPr>
        <p:txBody>
          <a:bodyPr wrap="square" lIns="9000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</a:defRPr>
            </a:lvl1pPr>
          </a:lstStyle>
          <a:p>
            <a:pPr lvl="0">
              <a:lnSpc>
                <a:spcPct val="150000"/>
              </a:lnSpc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12" r="49154"/>
          <a:stretch>
            <a:fillRect/>
          </a:stretch>
        </p:blipFill>
        <p:spPr>
          <a:xfrm>
            <a:off x="0" y="5775287"/>
            <a:ext cx="6199186" cy="1082713"/>
          </a:xfrm>
          <a:custGeom>
            <a:avLst/>
            <a:gdLst>
              <a:gd name="connsiteX0" fmla="*/ 0 w 6199186"/>
              <a:gd name="connsiteY0" fmla="*/ 0 h 1082713"/>
              <a:gd name="connsiteX1" fmla="*/ 503521 w 6199186"/>
              <a:gd name="connsiteY1" fmla="*/ 90779 h 1082713"/>
              <a:gd name="connsiteX2" fmla="*/ 3936999 w 6199186"/>
              <a:gd name="connsiteY2" fmla="*/ 615992 h 1082713"/>
              <a:gd name="connsiteX3" fmla="*/ 6199186 w 6199186"/>
              <a:gd name="connsiteY3" fmla="*/ 1079542 h 1082713"/>
              <a:gd name="connsiteX4" fmla="*/ 0 w 6199186"/>
              <a:gd name="connsiteY4" fmla="*/ 1082713 h 108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9186" h="1082713">
                <a:moveTo>
                  <a:pt x="0" y="0"/>
                </a:moveTo>
                <a:lnTo>
                  <a:pt x="503521" y="90779"/>
                </a:lnTo>
                <a:cubicBezTo>
                  <a:pt x="1761160" y="304055"/>
                  <a:pt x="3112221" y="449490"/>
                  <a:pt x="3936999" y="615992"/>
                </a:cubicBezTo>
                <a:cubicBezTo>
                  <a:pt x="4879603" y="806280"/>
                  <a:pt x="4996919" y="808080"/>
                  <a:pt x="6199186" y="1079542"/>
                </a:cubicBezTo>
                <a:lnTo>
                  <a:pt x="0" y="1082713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 userDrawn="1">
            <p:custDataLst>
              <p:tags r:id="rId6"/>
            </p:custDataLst>
          </p:nvPr>
        </p:nvSpPr>
        <p:spPr>
          <a:xfrm>
            <a:off x="5900529" y="4126619"/>
            <a:ext cx="6291471" cy="2731381"/>
          </a:xfrm>
          <a:custGeom>
            <a:avLst/>
            <a:gdLst>
              <a:gd name="connsiteX0" fmla="*/ 6291471 w 6291471"/>
              <a:gd name="connsiteY0" fmla="*/ 0 h 2731381"/>
              <a:gd name="connsiteX1" fmla="*/ 6291471 w 6291471"/>
              <a:gd name="connsiteY1" fmla="*/ 2388457 h 2731381"/>
              <a:gd name="connsiteX2" fmla="*/ 6286942 w 6291471"/>
              <a:gd name="connsiteY2" fmla="*/ 2730866 h 2731381"/>
              <a:gd name="connsiteX3" fmla="*/ 5811378 w 6291471"/>
              <a:gd name="connsiteY3" fmla="*/ 2731381 h 2731381"/>
              <a:gd name="connsiteX4" fmla="*/ 0 w 6291471"/>
              <a:gd name="connsiteY4" fmla="*/ 2731381 h 2731381"/>
              <a:gd name="connsiteX5" fmla="*/ 151181 w 6291471"/>
              <a:gd name="connsiteY5" fmla="*/ 2712983 h 2731381"/>
              <a:gd name="connsiteX6" fmla="*/ 4215845 w 6291471"/>
              <a:gd name="connsiteY6" fmla="*/ 1821244 h 2731381"/>
              <a:gd name="connsiteX7" fmla="*/ 6212503 w 6291471"/>
              <a:gd name="connsiteY7" fmla="*/ 121327 h 273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1471" h="2731381">
                <a:moveTo>
                  <a:pt x="6291471" y="0"/>
                </a:moveTo>
                <a:lnTo>
                  <a:pt x="6291471" y="2388457"/>
                </a:lnTo>
                <a:lnTo>
                  <a:pt x="6286942" y="2730866"/>
                </a:lnTo>
                <a:lnTo>
                  <a:pt x="5811378" y="2731381"/>
                </a:lnTo>
                <a:lnTo>
                  <a:pt x="0" y="2731381"/>
                </a:lnTo>
                <a:lnTo>
                  <a:pt x="151181" y="2712983"/>
                </a:lnTo>
                <a:cubicBezTo>
                  <a:pt x="1232825" y="2585185"/>
                  <a:pt x="3243424" y="2389758"/>
                  <a:pt x="4215845" y="1821244"/>
                </a:cubicBezTo>
                <a:cubicBezTo>
                  <a:pt x="5123438" y="1290631"/>
                  <a:pt x="5832278" y="649641"/>
                  <a:pt x="6212503" y="121327"/>
                </a:cubicBezTo>
                <a:close/>
              </a:path>
            </a:pathLst>
          </a:custGeom>
          <a:gradFill flip="none" rotWithShape="1">
            <a:gsLst>
              <a:gs pos="61000">
                <a:schemeClr val="accent2">
                  <a:alpha val="0"/>
                </a:schemeClr>
              </a:gs>
              <a:gs pos="100000">
                <a:schemeClr val="accent2">
                  <a:alpha val="5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2562225" y="1086485"/>
            <a:ext cx="7067550" cy="953135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6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ctr"/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8" b="981"/>
          <a:stretch>
            <a:fillRect/>
          </a:stretch>
        </p:blipFill>
        <p:spPr>
          <a:xfrm flipH="1">
            <a:off x="0" y="0"/>
            <a:ext cx="10740570" cy="6858000"/>
          </a:xfrm>
          <a:custGeom>
            <a:avLst/>
            <a:gdLst>
              <a:gd name="connsiteX0" fmla="*/ 10563225 w 10563225"/>
              <a:gd name="connsiteY0" fmla="*/ 0 h 6790690"/>
              <a:gd name="connsiteX1" fmla="*/ 0 w 10563225"/>
              <a:gd name="connsiteY1" fmla="*/ 0 h 6790690"/>
              <a:gd name="connsiteX2" fmla="*/ 0 w 10563225"/>
              <a:gd name="connsiteY2" fmla="*/ 6790690 h 6790690"/>
              <a:gd name="connsiteX3" fmla="*/ 10563225 w 10563225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3225" h="6790690">
                <a:moveTo>
                  <a:pt x="10563225" y="0"/>
                </a:moveTo>
                <a:lnTo>
                  <a:pt x="0" y="0"/>
                </a:lnTo>
                <a:lnTo>
                  <a:pt x="0" y="6790690"/>
                </a:lnTo>
                <a:lnTo>
                  <a:pt x="10563225" y="679069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86" b="981"/>
          <a:stretch>
            <a:fillRect/>
          </a:stretch>
        </p:blipFill>
        <p:spPr>
          <a:xfrm flipH="1">
            <a:off x="-26399" y="0"/>
            <a:ext cx="10716035" cy="6858000"/>
          </a:xfrm>
          <a:custGeom>
            <a:avLst/>
            <a:gdLst>
              <a:gd name="connsiteX0" fmla="*/ 10539095 w 10539095"/>
              <a:gd name="connsiteY0" fmla="*/ 0 h 6790690"/>
              <a:gd name="connsiteX1" fmla="*/ 0 w 10539095"/>
              <a:gd name="connsiteY1" fmla="*/ 0 h 6790690"/>
              <a:gd name="connsiteX2" fmla="*/ 0 w 10539095"/>
              <a:gd name="connsiteY2" fmla="*/ 6790690 h 6790690"/>
              <a:gd name="connsiteX3" fmla="*/ 10539095 w 10539095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9095" h="6790690">
                <a:moveTo>
                  <a:pt x="10539095" y="0"/>
                </a:moveTo>
                <a:lnTo>
                  <a:pt x="0" y="0"/>
                </a:lnTo>
                <a:lnTo>
                  <a:pt x="0" y="6790690"/>
                </a:lnTo>
                <a:lnTo>
                  <a:pt x="10539095" y="679069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13287" b="980"/>
          <a:stretch>
            <a:fillRect/>
          </a:stretch>
        </p:blipFill>
        <p:spPr>
          <a:xfrm flipH="1">
            <a:off x="-26399" y="1295400"/>
            <a:ext cx="10728302" cy="5562600"/>
          </a:xfrm>
          <a:custGeom>
            <a:avLst/>
            <a:gdLst>
              <a:gd name="connsiteX0" fmla="*/ 10551160 w 10551160"/>
              <a:gd name="connsiteY0" fmla="*/ 0 h 6790690"/>
              <a:gd name="connsiteX1" fmla="*/ 0 w 10551160"/>
              <a:gd name="connsiteY1" fmla="*/ 0 h 6790690"/>
              <a:gd name="connsiteX2" fmla="*/ 0 w 10551160"/>
              <a:gd name="connsiteY2" fmla="*/ 6790690 h 6790690"/>
              <a:gd name="connsiteX3" fmla="*/ 10551160 w 1055116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1160" h="6790690">
                <a:moveTo>
                  <a:pt x="10551160" y="0"/>
                </a:moveTo>
                <a:lnTo>
                  <a:pt x="0" y="0"/>
                </a:lnTo>
                <a:lnTo>
                  <a:pt x="0" y="6790690"/>
                </a:lnTo>
                <a:lnTo>
                  <a:pt x="10551160" y="6790690"/>
                </a:lnTo>
                <a:close/>
              </a:path>
            </a:pathLst>
          </a:custGeom>
        </p:spPr>
      </p:pic>
      <p:pic>
        <p:nvPicPr>
          <p:cNvPr id="22" name="图片 21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 r="13188" b="981"/>
          <a:stretch>
            <a:fillRect/>
          </a:stretch>
        </p:blipFill>
        <p:spPr>
          <a:xfrm flipH="1">
            <a:off x="-26399" y="0"/>
            <a:ext cx="10739924" cy="6858000"/>
          </a:xfrm>
          <a:custGeom>
            <a:avLst/>
            <a:gdLst>
              <a:gd name="connsiteX0" fmla="*/ 10562590 w 10562590"/>
              <a:gd name="connsiteY0" fmla="*/ 0 h 6790690"/>
              <a:gd name="connsiteX1" fmla="*/ 0 w 10562590"/>
              <a:gd name="connsiteY1" fmla="*/ 0 h 6790690"/>
              <a:gd name="connsiteX2" fmla="*/ 0 w 10562590"/>
              <a:gd name="connsiteY2" fmla="*/ 6790690 h 6790690"/>
              <a:gd name="connsiteX3" fmla="*/ 10562590 w 1056259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2590" h="6790690">
                <a:moveTo>
                  <a:pt x="10562590" y="0"/>
                </a:moveTo>
                <a:lnTo>
                  <a:pt x="0" y="0"/>
                </a:lnTo>
                <a:lnTo>
                  <a:pt x="0" y="6790690"/>
                </a:lnTo>
                <a:lnTo>
                  <a:pt x="10562590" y="6790690"/>
                </a:lnTo>
                <a:close/>
              </a:path>
            </a:pathLst>
          </a:custGeom>
        </p:spPr>
      </p:pic>
      <p:pic>
        <p:nvPicPr>
          <p:cNvPr id="23" name="图片 22" descr="all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30000"/>
          </a:blip>
          <a:srcRect r="13387" b="981"/>
          <a:stretch>
            <a:fillRect/>
          </a:stretch>
        </p:blipFill>
        <p:spPr>
          <a:xfrm flipH="1">
            <a:off x="-26399" y="0"/>
            <a:ext cx="10715389" cy="6858000"/>
          </a:xfrm>
          <a:custGeom>
            <a:avLst/>
            <a:gdLst>
              <a:gd name="connsiteX0" fmla="*/ 10538460 w 10538460"/>
              <a:gd name="connsiteY0" fmla="*/ 0 h 6790690"/>
              <a:gd name="connsiteX1" fmla="*/ 0 w 10538460"/>
              <a:gd name="connsiteY1" fmla="*/ 0 h 6790690"/>
              <a:gd name="connsiteX2" fmla="*/ 0 w 10538460"/>
              <a:gd name="connsiteY2" fmla="*/ 6790690 h 6790690"/>
              <a:gd name="connsiteX3" fmla="*/ 10538460 w 1053846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8460" h="6790690">
                <a:moveTo>
                  <a:pt x="10538460" y="0"/>
                </a:moveTo>
                <a:lnTo>
                  <a:pt x="0" y="0"/>
                </a:lnTo>
                <a:lnTo>
                  <a:pt x="0" y="6790690"/>
                </a:lnTo>
                <a:lnTo>
                  <a:pt x="10538460" y="6790690"/>
                </a:lnTo>
                <a:close/>
              </a:path>
            </a:pathLst>
          </a:custGeom>
        </p:spPr>
      </p:pic>
      <p:sp>
        <p:nvSpPr>
          <p:cNvPr id="24" name="任意多边形: 形状 23"/>
          <p:cNvSpPr/>
          <p:nvPr userDrawn="1">
            <p:custDataLst>
              <p:tags r:id="rId14"/>
            </p:custDataLst>
          </p:nvPr>
        </p:nvSpPr>
        <p:spPr>
          <a:xfrm flipH="1">
            <a:off x="-26399" y="4657664"/>
            <a:ext cx="7652651" cy="2200336"/>
          </a:xfrm>
          <a:custGeom>
            <a:avLst/>
            <a:gdLst>
              <a:gd name="connsiteX0" fmla="*/ 7165331 w 7526293"/>
              <a:gd name="connsiteY0" fmla="*/ 343 h 2178740"/>
              <a:gd name="connsiteX1" fmla="*/ 4982483 w 7526293"/>
              <a:gd name="connsiteY1" fmla="*/ 458525 h 2178740"/>
              <a:gd name="connsiteX2" fmla="*/ 81932 w 7526293"/>
              <a:gd name="connsiteY2" fmla="*/ 2091967 h 2178740"/>
              <a:gd name="connsiteX3" fmla="*/ 0 w 7526293"/>
              <a:gd name="connsiteY3" fmla="*/ 2178740 h 2178740"/>
              <a:gd name="connsiteX4" fmla="*/ 2263293 w 7526293"/>
              <a:gd name="connsiteY4" fmla="*/ 2178740 h 2178740"/>
              <a:gd name="connsiteX5" fmla="*/ 2346349 w 7526293"/>
              <a:gd name="connsiteY5" fmla="*/ 2112797 h 2178740"/>
              <a:gd name="connsiteX6" fmla="*/ 7372861 w 7526293"/>
              <a:gd name="connsiteY6" fmla="*/ 1751752 h 2178740"/>
              <a:gd name="connsiteX7" fmla="*/ 7526293 w 7526293"/>
              <a:gd name="connsiteY7" fmla="*/ 1773148 h 2178740"/>
              <a:gd name="connsiteX8" fmla="*/ 7526293 w 7526293"/>
              <a:gd name="connsiteY8" fmla="*/ 18947 h 2178740"/>
              <a:gd name="connsiteX9" fmla="*/ 7420168 w 7526293"/>
              <a:gd name="connsiteY9" fmla="*/ 9898 h 2178740"/>
              <a:gd name="connsiteX10" fmla="*/ 7165331 w 7526293"/>
              <a:gd name="connsiteY10" fmla="*/ 343 h 217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26293" h="2178740">
                <a:moveTo>
                  <a:pt x="7165331" y="343"/>
                </a:moveTo>
                <a:cubicBezTo>
                  <a:pt x="6557176" y="-6881"/>
                  <a:pt x="5851203" y="98202"/>
                  <a:pt x="4982483" y="458525"/>
                </a:cubicBezTo>
                <a:cubicBezTo>
                  <a:pt x="3058889" y="1256383"/>
                  <a:pt x="1950532" y="184204"/>
                  <a:pt x="81932" y="2091967"/>
                </a:cubicBezTo>
                <a:lnTo>
                  <a:pt x="0" y="2178740"/>
                </a:lnTo>
                <a:lnTo>
                  <a:pt x="2263293" y="2178740"/>
                </a:lnTo>
                <a:lnTo>
                  <a:pt x="2346349" y="2112797"/>
                </a:lnTo>
                <a:cubicBezTo>
                  <a:pt x="3842359" y="1005596"/>
                  <a:pt x="5634181" y="1486723"/>
                  <a:pt x="7372861" y="1751752"/>
                </a:cubicBezTo>
                <a:lnTo>
                  <a:pt x="7526293" y="1773148"/>
                </a:lnTo>
                <a:lnTo>
                  <a:pt x="7526293" y="18947"/>
                </a:lnTo>
                <a:lnTo>
                  <a:pt x="7420168" y="9898"/>
                </a:lnTo>
                <a:cubicBezTo>
                  <a:pt x="7337093" y="4699"/>
                  <a:pt x="7252210" y="1375"/>
                  <a:pt x="7165331" y="343"/>
                </a:cubicBez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任意多边形: 形状 24"/>
          <p:cNvSpPr/>
          <p:nvPr userDrawn="1">
            <p:custDataLst>
              <p:tags r:id="rId15"/>
            </p:custDataLst>
          </p:nvPr>
        </p:nvSpPr>
        <p:spPr>
          <a:xfrm flipH="1">
            <a:off x="-1" y="3115570"/>
            <a:ext cx="4301394" cy="1351045"/>
          </a:xfrm>
          <a:custGeom>
            <a:avLst/>
            <a:gdLst>
              <a:gd name="connsiteX0" fmla="*/ 4230371 w 4230371"/>
              <a:gd name="connsiteY0" fmla="*/ 0 h 1337785"/>
              <a:gd name="connsiteX1" fmla="*/ 4036568 w 4230371"/>
              <a:gd name="connsiteY1" fmla="*/ 66473 h 1337785"/>
              <a:gd name="connsiteX2" fmla="*/ 0 w 4230371"/>
              <a:gd name="connsiteY2" fmla="*/ 1337785 h 1337785"/>
              <a:gd name="connsiteX3" fmla="*/ 2802256 w 4230371"/>
              <a:gd name="connsiteY3" fmla="*/ 829785 h 1337785"/>
              <a:gd name="connsiteX4" fmla="*/ 4122387 w 4230371"/>
              <a:gd name="connsiteY4" fmla="*/ 300802 h 1337785"/>
              <a:gd name="connsiteX5" fmla="*/ 4230371 w 4230371"/>
              <a:gd name="connsiteY5" fmla="*/ 244966 h 133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0371" h="1337785">
                <a:moveTo>
                  <a:pt x="4230371" y="0"/>
                </a:moveTo>
                <a:lnTo>
                  <a:pt x="4036568" y="66473"/>
                </a:lnTo>
                <a:cubicBezTo>
                  <a:pt x="2688407" y="499285"/>
                  <a:pt x="1319293" y="640158"/>
                  <a:pt x="0" y="1337785"/>
                </a:cubicBezTo>
                <a:cubicBezTo>
                  <a:pt x="783591" y="1154905"/>
                  <a:pt x="1912621" y="1037430"/>
                  <a:pt x="2802256" y="829785"/>
                </a:cubicBezTo>
                <a:cubicBezTo>
                  <a:pt x="3135869" y="751918"/>
                  <a:pt x="3628966" y="544392"/>
                  <a:pt x="4122387" y="300802"/>
                </a:cubicBezTo>
                <a:lnTo>
                  <a:pt x="4230371" y="244966"/>
                </a:ln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16"/>
            </p:custDataLst>
          </p:nvPr>
        </p:nvSpPr>
        <p:spPr>
          <a:xfrm flipH="1">
            <a:off x="-26399" y="4189040"/>
            <a:ext cx="8102399" cy="2552886"/>
          </a:xfrm>
          <a:custGeom>
            <a:avLst/>
            <a:gdLst>
              <a:gd name="connsiteX0" fmla="*/ 7968615 w 7968615"/>
              <a:gd name="connsiteY0" fmla="*/ 0 h 2527830"/>
              <a:gd name="connsiteX1" fmla="*/ 7578239 w 7968615"/>
              <a:gd name="connsiteY1" fmla="*/ 88240 h 2527830"/>
              <a:gd name="connsiteX2" fmla="*/ 1546860 w 7968615"/>
              <a:gd name="connsiteY2" fmla="*/ 1133370 h 2527830"/>
              <a:gd name="connsiteX3" fmla="*/ 0 w 7968615"/>
              <a:gd name="connsiteY3" fmla="*/ 2527830 h 2527830"/>
              <a:gd name="connsiteX4" fmla="*/ 2400300 w 7968615"/>
              <a:gd name="connsiteY4" fmla="*/ 1262910 h 2527830"/>
              <a:gd name="connsiteX5" fmla="*/ 4728210 w 7968615"/>
              <a:gd name="connsiteY5" fmla="*/ 1206395 h 2527830"/>
              <a:gd name="connsiteX6" fmla="*/ 7379970 w 7968615"/>
              <a:gd name="connsiteY6" fmla="*/ 427250 h 2527830"/>
              <a:gd name="connsiteX7" fmla="*/ 7909693 w 7968615"/>
              <a:gd name="connsiteY7" fmla="*/ 334701 h 2527830"/>
              <a:gd name="connsiteX8" fmla="*/ 7968615 w 7968615"/>
              <a:gd name="connsiteY8" fmla="*/ 323327 h 252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8615" h="2527830">
                <a:moveTo>
                  <a:pt x="7968615" y="0"/>
                </a:moveTo>
                <a:lnTo>
                  <a:pt x="7578239" y="88240"/>
                </a:lnTo>
                <a:cubicBezTo>
                  <a:pt x="5336857" y="566633"/>
                  <a:pt x="2440305" y="874290"/>
                  <a:pt x="1546860" y="1133370"/>
                </a:cubicBezTo>
                <a:cubicBezTo>
                  <a:pt x="355600" y="1478810"/>
                  <a:pt x="25400" y="2393210"/>
                  <a:pt x="0" y="2527830"/>
                </a:cubicBezTo>
                <a:cubicBezTo>
                  <a:pt x="156845" y="2509415"/>
                  <a:pt x="883920" y="1651530"/>
                  <a:pt x="2400300" y="1262910"/>
                </a:cubicBezTo>
                <a:cubicBezTo>
                  <a:pt x="3794760" y="996210"/>
                  <a:pt x="4267200" y="1224810"/>
                  <a:pt x="4728210" y="1206395"/>
                </a:cubicBezTo>
                <a:cubicBezTo>
                  <a:pt x="6615430" y="496465"/>
                  <a:pt x="6260465" y="622195"/>
                  <a:pt x="7379970" y="427250"/>
                </a:cubicBezTo>
                <a:cubicBezTo>
                  <a:pt x="7589877" y="390698"/>
                  <a:pt x="7762101" y="361959"/>
                  <a:pt x="7909693" y="334701"/>
                </a:cubicBezTo>
                <a:lnTo>
                  <a:pt x="7968615" y="323327"/>
                </a:ln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7"/>
            </p:custDataLst>
          </p:nvPr>
        </p:nvSpPr>
        <p:spPr>
          <a:xfrm>
            <a:off x="2484755" y="2760345"/>
            <a:ext cx="8078470" cy="1884045"/>
          </a:xfrm>
          <a:prstGeom prst="rect">
            <a:avLst/>
          </a:prstGeom>
          <a:noFill/>
        </p:spPr>
        <p:txBody>
          <a:bodyPr wrap="square" lIns="13970" tIns="0" rIns="90170" bIns="0" rtlCol="0" anchor="t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4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7" name="序号"/>
          <p:cNvSpPr txBox="1"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6393815" y="943430"/>
            <a:ext cx="4175125" cy="1805486"/>
          </a:xfrm>
          <a:prstGeom prst="rect">
            <a:avLst/>
          </a:prstGeom>
          <a:noFill/>
        </p:spPr>
        <p:txBody>
          <a:bodyPr wrap="none" lIns="90170" tIns="144000" rIns="0" bIns="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1500" b="0" i="0" u="none" strike="noStrike" kern="1200" cap="none" spc="0" normalizeH="0" baseline="0" noProof="1" dirty="0">
                <a:gradFill>
                  <a:gsLst>
                    <a:gs pos="0">
                      <a:schemeClr val="accent2">
                        <a:alpha val="10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10920000" scaled="0"/>
                </a:gradFill>
                <a:latin typeface="+mn-lt"/>
                <a:sym typeface="+mn-ea"/>
              </a:defRPr>
            </a:lvl1pPr>
          </a:lstStyle>
          <a:p>
            <a:pPr lvl="0" algn="r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787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" y="0"/>
            <a:ext cx="1216787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" y="0"/>
            <a:ext cx="12167870" cy="6858000"/>
          </a:xfrm>
          <a:prstGeom prst="rect">
            <a:avLst/>
          </a:prstGeom>
        </p:spPr>
      </p:pic>
      <p:pic>
        <p:nvPicPr>
          <p:cNvPr id="16" name="图片 15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5" y="0"/>
            <a:ext cx="12167235" cy="6858000"/>
          </a:xfrm>
          <a:prstGeom prst="rect">
            <a:avLst/>
          </a:prstGeom>
        </p:spPr>
      </p:pic>
      <p:pic>
        <p:nvPicPr>
          <p:cNvPr id="17" name="图片 16" descr="all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30000"/>
          </a:blip>
          <a:stretch>
            <a:fillRect/>
          </a:stretch>
        </p:blipFill>
        <p:spPr>
          <a:xfrm>
            <a:off x="24765" y="0"/>
            <a:ext cx="12167235" cy="6858000"/>
          </a:xfrm>
          <a:prstGeom prst="rect">
            <a:avLst/>
          </a:prstGeom>
        </p:spPr>
      </p:pic>
      <p:sp>
        <p:nvSpPr>
          <p:cNvPr id="18" name="任意多边形 7"/>
          <p:cNvSpPr/>
          <p:nvPr userDrawn="1">
            <p:custDataLst>
              <p:tags r:id="rId14"/>
            </p:custDataLst>
          </p:nvPr>
        </p:nvSpPr>
        <p:spPr>
          <a:xfrm>
            <a:off x="2935605" y="4612005"/>
            <a:ext cx="9265285" cy="2286000"/>
          </a:xfrm>
          <a:custGeom>
            <a:avLst/>
            <a:gdLst>
              <a:gd name="connsiteX0" fmla="*/ 0 w 14591"/>
              <a:gd name="connsiteY0" fmla="*/ 3600 h 3600"/>
              <a:gd name="connsiteX1" fmla="*/ 8006 w 14591"/>
              <a:gd name="connsiteY1" fmla="*/ 722 h 3600"/>
              <a:gd name="connsiteX2" fmla="*/ 14591 w 14591"/>
              <a:gd name="connsiteY2" fmla="*/ 443 h 3600"/>
              <a:gd name="connsiteX3" fmla="*/ 14574 w 14591"/>
              <a:gd name="connsiteY3" fmla="*/ 2951 h 3600"/>
              <a:gd name="connsiteX4" fmla="*/ 3550 w 14591"/>
              <a:gd name="connsiteY4" fmla="*/ 3569 h 3600"/>
              <a:gd name="connsiteX5" fmla="*/ 0 w 14591"/>
              <a:gd name="connsiteY5" fmla="*/ 3600 h 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1" h="3600">
                <a:moveTo>
                  <a:pt x="0" y="3600"/>
                </a:moveTo>
                <a:cubicBezTo>
                  <a:pt x="3120" y="178"/>
                  <a:pt x="4879" y="2019"/>
                  <a:pt x="8006" y="722"/>
                </a:cubicBezTo>
                <a:cubicBezTo>
                  <a:pt x="11133" y="-575"/>
                  <a:pt x="12921" y="228"/>
                  <a:pt x="14591" y="443"/>
                </a:cubicBezTo>
                <a:lnTo>
                  <a:pt x="14574" y="2951"/>
                </a:lnTo>
                <a:cubicBezTo>
                  <a:pt x="10938" y="3178"/>
                  <a:pt x="6770" y="833"/>
                  <a:pt x="3550" y="3569"/>
                </a:cubicBezTo>
                <a:lnTo>
                  <a:pt x="0" y="3600"/>
                </a:ln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任意多边形 11"/>
          <p:cNvSpPr/>
          <p:nvPr userDrawn="1">
            <p:custDataLst>
              <p:tags r:id="rId15"/>
            </p:custDataLst>
          </p:nvPr>
        </p:nvSpPr>
        <p:spPr>
          <a:xfrm>
            <a:off x="6332855" y="2300605"/>
            <a:ext cx="5855335" cy="2122170"/>
          </a:xfrm>
          <a:custGeom>
            <a:avLst/>
            <a:gdLst>
              <a:gd name="connsiteX0" fmla="*/ 0 w 9221"/>
              <a:gd name="connsiteY0" fmla="*/ 3342 h 3342"/>
              <a:gd name="connsiteX1" fmla="*/ 9221 w 9221"/>
              <a:gd name="connsiteY1" fmla="*/ 0 h 3342"/>
              <a:gd name="connsiteX2" fmla="*/ 4413 w 9221"/>
              <a:gd name="connsiteY2" fmla="*/ 2542 h 3342"/>
              <a:gd name="connsiteX3" fmla="*/ 0 w 9221"/>
              <a:gd name="connsiteY3" fmla="*/ 3342 h 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" h="3342">
                <a:moveTo>
                  <a:pt x="0" y="3342"/>
                </a:moveTo>
                <a:cubicBezTo>
                  <a:pt x="3022" y="1744"/>
                  <a:pt x="6210" y="2001"/>
                  <a:pt x="9221" y="0"/>
                </a:cubicBezTo>
                <a:cubicBezTo>
                  <a:pt x="9001" y="436"/>
                  <a:pt x="5814" y="2215"/>
                  <a:pt x="4413" y="2542"/>
                </a:cubicBezTo>
                <a:cubicBezTo>
                  <a:pt x="3012" y="2869"/>
                  <a:pt x="1234" y="3054"/>
                  <a:pt x="0" y="3342"/>
                </a:cubicBez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 12"/>
          <p:cNvSpPr/>
          <p:nvPr userDrawn="1">
            <p:custDataLst>
              <p:tags r:id="rId16"/>
            </p:custDataLst>
          </p:nvPr>
        </p:nvSpPr>
        <p:spPr>
          <a:xfrm>
            <a:off x="2594610" y="3696335"/>
            <a:ext cx="9502775" cy="2979420"/>
          </a:xfrm>
          <a:custGeom>
            <a:avLst/>
            <a:gdLst>
              <a:gd name="connsiteX0" fmla="*/ 2436 w 14965"/>
              <a:gd name="connsiteY0" fmla="*/ 2496 h 4692"/>
              <a:gd name="connsiteX1" fmla="*/ 14965 w 14965"/>
              <a:gd name="connsiteY1" fmla="*/ 0 h 4692"/>
              <a:gd name="connsiteX2" fmla="*/ 11622 w 14965"/>
              <a:gd name="connsiteY2" fmla="*/ 1384 h 4692"/>
              <a:gd name="connsiteX3" fmla="*/ 7446 w 14965"/>
              <a:gd name="connsiteY3" fmla="*/ 2611 h 4692"/>
              <a:gd name="connsiteX4" fmla="*/ 3780 w 14965"/>
              <a:gd name="connsiteY4" fmla="*/ 2700 h 4692"/>
              <a:gd name="connsiteX5" fmla="*/ 0 w 14965"/>
              <a:gd name="connsiteY5" fmla="*/ 4692 h 4692"/>
              <a:gd name="connsiteX6" fmla="*/ 2436 w 14965"/>
              <a:gd name="connsiteY6" fmla="*/ 2496 h 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5" h="4692">
                <a:moveTo>
                  <a:pt x="2436" y="2496"/>
                </a:moveTo>
                <a:cubicBezTo>
                  <a:pt x="4312" y="1952"/>
                  <a:pt x="11796" y="1272"/>
                  <a:pt x="14965" y="0"/>
                </a:cubicBezTo>
                <a:cubicBezTo>
                  <a:pt x="13460" y="1120"/>
                  <a:pt x="13385" y="1077"/>
                  <a:pt x="11622" y="1384"/>
                </a:cubicBezTo>
                <a:cubicBezTo>
                  <a:pt x="9859" y="1691"/>
                  <a:pt x="10418" y="1493"/>
                  <a:pt x="7446" y="2611"/>
                </a:cubicBezTo>
                <a:cubicBezTo>
                  <a:pt x="6720" y="2640"/>
                  <a:pt x="5976" y="2280"/>
                  <a:pt x="3780" y="2700"/>
                </a:cubicBezTo>
                <a:cubicBezTo>
                  <a:pt x="1392" y="3312"/>
                  <a:pt x="247" y="4663"/>
                  <a:pt x="0" y="4692"/>
                </a:cubicBezTo>
                <a:cubicBezTo>
                  <a:pt x="40" y="4480"/>
                  <a:pt x="560" y="3040"/>
                  <a:pt x="2436" y="2496"/>
                </a:cubicBez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标题 9"/>
          <p:cNvSpPr txBox="1">
            <a:spLocks noGrp="1"/>
          </p:cNvSpPr>
          <p:nvPr>
            <p:ph type="title" idx="9" hasCustomPrompt="1"/>
            <p:custDataLst>
              <p:tags r:id="rId17"/>
            </p:custDataLst>
          </p:nvPr>
        </p:nvSpPr>
        <p:spPr>
          <a:xfrm>
            <a:off x="1019810" y="1369060"/>
            <a:ext cx="7562215" cy="153797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lvl1pPr marL="0" marR="0" algn="l" defTabSz="96012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 defTabSz="960120"/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cxnSp>
        <p:nvCxnSpPr>
          <p:cNvPr id="21" name="直接连接符 20"/>
          <p:cNvCxnSpPr/>
          <p:nvPr userDrawn="1">
            <p:custDataLst>
              <p:tags r:id="rId18"/>
            </p:custDataLst>
          </p:nvPr>
        </p:nvCxnSpPr>
        <p:spPr>
          <a:xfrm>
            <a:off x="762001" y="1711779"/>
            <a:ext cx="0" cy="2047875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2"/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9"/>
            </p:custDataLst>
          </p:nvPr>
        </p:nvCxnSpPr>
        <p:spPr>
          <a:xfrm>
            <a:off x="122110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20"/>
            </p:custDataLst>
          </p:nvPr>
        </p:nvCxnSpPr>
        <p:spPr>
          <a:xfrm>
            <a:off x="122110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21"/>
            </p:custDataLst>
          </p:nvPr>
        </p:nvCxnSpPr>
        <p:spPr>
          <a:xfrm>
            <a:off x="122110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22"/>
            </p:custDataLst>
          </p:nvPr>
        </p:nvSpPr>
        <p:spPr>
          <a:xfrm>
            <a:off x="1019810" y="3014981"/>
            <a:ext cx="7561580" cy="421640"/>
          </a:xfrm>
          <a:prstGeom prst="rect">
            <a:avLst/>
          </a:prstGeom>
          <a:noFill/>
        </p:spPr>
        <p:txBody>
          <a:bodyPr wrap="square" lIns="9000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>
              <a:lnSpc>
                <a:spcPct val="150000"/>
              </a:lnSpc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0" normalizeH="0" baseline="0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09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11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tags" Target="../tags/tag110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4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tags" Target="../tags/tag1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333500" y="330835"/>
            <a:ext cx="11620500" cy="6108700"/>
          </a:xfrm>
          <a:prstGeom prst="round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>
          <a:xfrm>
            <a:off x="695325" y="3011170"/>
            <a:ext cx="7562215" cy="448945"/>
          </a:xfrm>
        </p:spPr>
        <p:txBody>
          <a:bodyPr>
            <a:noAutofit/>
          </a:bodyPr>
          <a:lstStyle/>
          <a:p>
            <a:r>
              <a:rPr lang="en-US" altLang="en-US" sz="2400">
                <a:gradFill>
                  <a:gsLst>
                    <a:gs pos="0">
                      <a:srgbClr val="E2DFD7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200000" scaled="0"/>
                </a:gradFill>
                <a:latin typeface="+mn-lt"/>
                <a:cs typeface="+mn-lt"/>
              </a:rPr>
              <a:t>Deep Learning for Wrinkles, Dark Spots, Puffy Eyes &amp; Skin Age Analysis</a:t>
            </a:r>
            <a:endParaRPr lang="en-US" altLang="en-US" sz="2400">
              <a:gradFill>
                <a:gsLst>
                  <a:gs pos="0">
                    <a:srgbClr val="E2DFD7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200000" scaled="0"/>
              </a:gradFill>
              <a:latin typeface="+mn-lt"/>
              <a:cs typeface="+mn-lt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95325" y="330835"/>
            <a:ext cx="9667240" cy="2469515"/>
          </a:xfrm>
        </p:spPr>
        <p:txBody>
          <a:bodyPr/>
          <a:lstStyle/>
          <a:p>
            <a:r>
              <a:rPr lang="en-US" altLang="en-US" dirty="0"/>
              <a:t>DermalScan – AI-Powered Facial Aging Detection System</a:t>
            </a:r>
            <a:endParaRPr lang="en-US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325" y="10396855"/>
            <a:ext cx="7561580" cy="865505"/>
          </a:xfrm>
        </p:spPr>
        <p:txBody>
          <a:bodyPr>
            <a:noAutofit/>
          </a:bodyPr>
          <a:lstStyle/>
          <a:p>
            <a:r>
              <a:rPr lang="en-US" sz="2000" b="1"/>
              <a:t>Name: Siddhesh Bhatt</a:t>
            </a:r>
            <a:endParaRPr lang="en-US" sz="2000" b="1"/>
          </a:p>
          <a:p>
            <a:r>
              <a:rPr lang="en-US" sz="2000" b="1"/>
              <a:t>Mentor:</a:t>
            </a:r>
            <a:r>
              <a:rPr lang="en-US" altLang="en-US" sz="2000" b="1"/>
              <a:t>SpringBoard Mentor781j|Infosys springboard virtual internship6.0</a:t>
            </a:r>
            <a:endParaRPr lang="en-US" altLang="en-US" sz="2000" b="1"/>
          </a:p>
        </p:txBody>
      </p:sp>
      <p:sp>
        <p:nvSpPr>
          <p:cNvPr id="8" name="Snip Single Corner Rectangle 7"/>
          <p:cNvSpPr/>
          <p:nvPr/>
        </p:nvSpPr>
        <p:spPr>
          <a:xfrm>
            <a:off x="-21894800" y="4483100"/>
            <a:ext cx="21894800" cy="23587710"/>
          </a:xfrm>
          <a:prstGeom prst="snip1Rect">
            <a:avLst/>
          </a:prstGeom>
          <a:solidFill>
            <a:srgbClr val="EA923C">
              <a:alpha val="75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Snip Single Corner Rectangle 8"/>
          <p:cNvSpPr/>
          <p:nvPr/>
        </p:nvSpPr>
        <p:spPr>
          <a:xfrm>
            <a:off x="-24977090" y="4483100"/>
            <a:ext cx="21894800" cy="23587710"/>
          </a:xfrm>
          <a:prstGeom prst="snip1Rect">
            <a:avLst/>
          </a:prstGeom>
          <a:solidFill>
            <a:schemeClr val="bg2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Snip Single Corner Rectangle 10"/>
          <p:cNvSpPr/>
          <p:nvPr/>
        </p:nvSpPr>
        <p:spPr>
          <a:xfrm>
            <a:off x="-28317190" y="4483100"/>
            <a:ext cx="21894800" cy="23587710"/>
          </a:xfrm>
          <a:prstGeom prst="snip1Rect">
            <a:avLst/>
          </a:prstGeom>
          <a:solidFill>
            <a:schemeClr val="bg2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idx="9"/>
            <p:custDataLst>
              <p:tags r:id="rId2"/>
            </p:custDataLst>
          </p:nvPr>
        </p:nvSpPr>
        <p:spPr>
          <a:xfrm>
            <a:off x="1866900" y="810895"/>
            <a:ext cx="7562215" cy="1537970"/>
          </a:xfrm>
          <a:solidFill>
            <a:schemeClr val="bg1">
              <a:alpha val="0"/>
            </a:schemeClr>
          </a:solidFill>
        </p:spPr>
        <p:txBody>
          <a:bodyPr/>
          <a:lstStyle/>
          <a:p>
            <a:pPr algn="ctr"/>
            <a:r>
              <a:rPr lang="en-US" altLang="en-US" sz="4000"/>
              <a:t>DermalScan </a:t>
            </a:r>
            <a:r>
              <a:rPr lang="en-US" altLang="en-US"/>
              <a:t>in a Line</a:t>
            </a:r>
            <a:endParaRPr lang="en-US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019810" y="3014981"/>
            <a:ext cx="7561580" cy="421640"/>
          </a:xfrm>
        </p:spPr>
        <p:txBody>
          <a:bodyPr/>
          <a:lstStyle/>
          <a:p>
            <a:r>
              <a:rPr lang="en-US" altLang="en-US"/>
              <a:t>From research to reality — AI that understands your skin.</a:t>
            </a:r>
            <a:endParaRPr lang="en-US" altLang="en-US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idx="9"/>
            <p:custDataLst>
              <p:tags r:id="rId2"/>
            </p:custDataLst>
          </p:nvPr>
        </p:nvSpPr>
        <p:spPr>
          <a:xfrm>
            <a:off x="2924810" y="811530"/>
            <a:ext cx="7562215" cy="1537970"/>
          </a:xfrm>
        </p:spPr>
        <p:txBody>
          <a:bodyPr/>
          <a:lstStyle/>
          <a:p>
            <a:pPr algn="ctr"/>
            <a:r>
              <a:rPr lang="en-US"/>
              <a:t>THANK YOU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/>
        </p:nvSpPr>
        <p:spPr>
          <a:xfrm>
            <a:off x="-12293600" y="-1117600"/>
            <a:ext cx="21894800" cy="23587710"/>
          </a:xfrm>
          <a:prstGeom prst="snip1Rect">
            <a:avLst/>
          </a:prstGeom>
          <a:solidFill>
            <a:srgbClr val="EA923C">
              <a:alpha val="75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nip Single Corner Rectangle 2"/>
          <p:cNvSpPr/>
          <p:nvPr/>
        </p:nvSpPr>
        <p:spPr>
          <a:xfrm>
            <a:off x="-15375890" y="-1117600"/>
            <a:ext cx="21894800" cy="23587710"/>
          </a:xfrm>
          <a:prstGeom prst="snip1Rect">
            <a:avLst/>
          </a:prstGeom>
          <a:solidFill>
            <a:schemeClr val="bg2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Snip Single Corner Rectangle 1"/>
          <p:cNvSpPr/>
          <p:nvPr/>
        </p:nvSpPr>
        <p:spPr>
          <a:xfrm>
            <a:off x="-18715990" y="-1117600"/>
            <a:ext cx="21894800" cy="23587710"/>
          </a:xfrm>
          <a:prstGeom prst="snip1Rect">
            <a:avLst/>
          </a:prstGeom>
          <a:solidFill>
            <a:schemeClr val="bg2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855585" y="215900"/>
            <a:ext cx="45345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 b="1"/>
              <a:t>The Need for Intelligent Skin Aging Analysis</a:t>
            </a:r>
            <a:endParaRPr lang="en-US" altLang="en-US" sz="4000" b="1"/>
          </a:p>
          <a:p>
            <a:endParaRPr lang="en-US" altLang="en-US" sz="4000" b="1"/>
          </a:p>
        </p:txBody>
      </p:sp>
      <p:sp>
        <p:nvSpPr>
          <p:cNvPr id="10" name="Text Box 9"/>
          <p:cNvSpPr txBox="1"/>
          <p:nvPr/>
        </p:nvSpPr>
        <p:spPr>
          <a:xfrm>
            <a:off x="203200" y="3733800"/>
            <a:ext cx="2488565" cy="2378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/>
              <a:t>Manual assessment of facial aging is subjective and time-consuming.</a:t>
            </a:r>
            <a:endParaRPr lang="en-US" altLang="en-US" sz="2400"/>
          </a:p>
        </p:txBody>
      </p:sp>
      <p:sp>
        <p:nvSpPr>
          <p:cNvPr id="11" name="Text Box 10"/>
          <p:cNvSpPr txBox="1"/>
          <p:nvPr/>
        </p:nvSpPr>
        <p:spPr>
          <a:xfrm>
            <a:off x="3441700" y="3733800"/>
            <a:ext cx="2717800" cy="2378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/>
              <a:t>Dermatologists and skincare professionals need quantitative and consistent evaluation.</a:t>
            </a:r>
            <a:endParaRPr lang="en-US" alt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6908800" y="3733800"/>
            <a:ext cx="2032000" cy="2378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/>
              <a:t>Consumers want fast, visual insight into how their skin is aging.</a:t>
            </a:r>
            <a:endParaRPr lang="en-US" alt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9690100" y="3215005"/>
            <a:ext cx="2513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Existing solutions are either cosmetic gimmicks or costly medical setups. DermalScan bridges that gap with AI.</a:t>
            </a:r>
            <a:endParaRPr lang="en-US" altLang="en-US" sz="2400"/>
          </a:p>
        </p:txBody>
      </p:sp>
      <p:sp>
        <p:nvSpPr>
          <p:cNvPr id="15" name="Text Box 14"/>
          <p:cNvSpPr txBox="1"/>
          <p:nvPr/>
        </p:nvSpPr>
        <p:spPr>
          <a:xfrm>
            <a:off x="3779520" y="2067560"/>
            <a:ext cx="114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02</a:t>
            </a:r>
            <a:endParaRPr lang="en-US" sz="3600" b="1"/>
          </a:p>
        </p:txBody>
      </p:sp>
      <p:sp>
        <p:nvSpPr>
          <p:cNvPr id="16" name="Text Box 15"/>
          <p:cNvSpPr txBox="1"/>
          <p:nvPr/>
        </p:nvSpPr>
        <p:spPr>
          <a:xfrm>
            <a:off x="375920" y="2194560"/>
            <a:ext cx="114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01</a:t>
            </a:r>
            <a:endParaRPr lang="en-US" sz="3600" b="1"/>
          </a:p>
        </p:txBody>
      </p:sp>
      <p:sp>
        <p:nvSpPr>
          <p:cNvPr id="17" name="Text Box 16"/>
          <p:cNvSpPr txBox="1"/>
          <p:nvPr/>
        </p:nvSpPr>
        <p:spPr>
          <a:xfrm>
            <a:off x="6908800" y="2194560"/>
            <a:ext cx="114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03</a:t>
            </a:r>
            <a:endParaRPr lang="en-US" sz="3600" b="1"/>
          </a:p>
        </p:txBody>
      </p:sp>
      <p:sp>
        <p:nvSpPr>
          <p:cNvPr id="18" name="Text Box 17"/>
          <p:cNvSpPr txBox="1"/>
          <p:nvPr/>
        </p:nvSpPr>
        <p:spPr>
          <a:xfrm>
            <a:off x="10038080" y="2194560"/>
            <a:ext cx="114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04</a:t>
            </a:r>
            <a:endParaRPr lang="en-US" sz="36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2562225" y="1086485"/>
            <a:ext cx="7067550" cy="953135"/>
          </a:xfrm>
        </p:spPr>
        <p:txBody>
          <a:bodyPr>
            <a:normAutofit/>
          </a:bodyPr>
          <a:lstStyle/>
          <a:p>
            <a:r>
              <a:rPr lang="en-US" altLang="en-US" sz="4445"/>
              <a:t>Introducing DermalScan</a:t>
            </a:r>
            <a:endParaRPr lang="en-US" altLang="en-US" sz="4445"/>
          </a:p>
        </p:txBody>
      </p:sp>
      <p:sp>
        <p:nvSpPr>
          <p:cNvPr id="3" name="Text Box 2"/>
          <p:cNvSpPr txBox="1"/>
          <p:nvPr/>
        </p:nvSpPr>
        <p:spPr>
          <a:xfrm>
            <a:off x="533400" y="2601595"/>
            <a:ext cx="3695700" cy="4040505"/>
          </a:xfrm>
          <a:prstGeom prst="rect">
            <a:avLst/>
          </a:prstGeom>
        </p:spPr>
        <p:txBody>
          <a:bodyPr>
            <a:noAutofit/>
          </a:bodyPr>
          <a:p>
            <a:r>
              <a:rPr sz="1600"/>
              <a:t>AI system that detects and classifies visible facial aging signs.</a:t>
            </a:r>
            <a:endParaRPr sz="1600"/>
          </a:p>
          <a:p>
            <a:endParaRPr sz="1600"/>
          </a:p>
          <a:p>
            <a:r>
              <a:rPr sz="1600"/>
              <a:t>Predicts skin age and quantifies wrinkles, dark spots, and puffy eyes.</a:t>
            </a:r>
            <a:endParaRPr sz="1600"/>
          </a:p>
          <a:p>
            <a:endParaRPr sz="1600"/>
          </a:p>
          <a:p>
            <a:r>
              <a:rPr sz="1600"/>
              <a:t>Provides annotated visual feedback in seconds via a simple web interface.</a:t>
            </a:r>
            <a:endParaRPr sz="1600"/>
          </a:p>
        </p:txBody>
      </p:sp>
      <p:pic>
        <p:nvPicPr>
          <p:cNvPr id="4" name="Picture 3" descr="shruti sah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345" y="3666490"/>
            <a:ext cx="3617595" cy="2465070"/>
          </a:xfrm>
          <a:prstGeom prst="rect">
            <a:avLst/>
          </a:prstGeom>
        </p:spPr>
      </p:pic>
      <p:pic>
        <p:nvPicPr>
          <p:cNvPr id="10" name="Picture 9" descr="WIN_20251014_14_32_41_Pr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580" y="2601595"/>
            <a:ext cx="3677285" cy="20694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2486660" y="769620"/>
            <a:ext cx="7143115" cy="1270000"/>
          </a:xfrm>
          <a:solidFill>
            <a:schemeClr val="bg1">
              <a:alpha val="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en-US"/>
              <a:t>What Makes DermalScan Different?</a:t>
            </a:r>
            <a:endParaRPr lang="en-US" altLang="en-US"/>
          </a:p>
        </p:txBody>
      </p:sp>
      <p:sp>
        <p:nvSpPr>
          <p:cNvPr id="2" name="Rounded Rectangle 1"/>
          <p:cNvSpPr/>
          <p:nvPr/>
        </p:nvSpPr>
        <p:spPr>
          <a:xfrm>
            <a:off x="539750" y="2362200"/>
            <a:ext cx="3098800" cy="1803400"/>
          </a:xfrm>
          <a:prstGeom prst="roundRect">
            <a:avLst/>
          </a:prstGeom>
          <a:gradFill>
            <a:gsLst>
              <a:gs pos="71000">
                <a:schemeClr val="tx2">
                  <a:lumMod val="75000"/>
                  <a:alpha val="59000"/>
                </a:schemeClr>
              </a:gs>
              <a:gs pos="0">
                <a:srgbClr val="E4CF9D"/>
              </a:gs>
            </a:gsLst>
            <a:lin ang="10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/>
              <a:t>Real-time detection &amp; classification using EfficientNetB0 backbone.</a:t>
            </a:r>
            <a:endParaRPr lang="en-US" altLang="en-US" sz="2400"/>
          </a:p>
        </p:txBody>
      </p:sp>
      <p:sp>
        <p:nvSpPr>
          <p:cNvPr id="6" name="Rounded Rectangle 5"/>
          <p:cNvSpPr/>
          <p:nvPr/>
        </p:nvSpPr>
        <p:spPr>
          <a:xfrm>
            <a:off x="4286250" y="2362200"/>
            <a:ext cx="3213100" cy="1905635"/>
          </a:xfrm>
          <a:prstGeom prst="roundRect">
            <a:avLst/>
          </a:prstGeom>
          <a:gradFill>
            <a:gsLst>
              <a:gs pos="71000">
                <a:schemeClr val="tx2">
                  <a:lumMod val="75000"/>
                  <a:alpha val="59000"/>
                </a:schemeClr>
              </a:gs>
              <a:gs pos="0">
                <a:srgbClr val="E4CF9D"/>
              </a:gs>
            </a:gsLst>
            <a:lin ang="10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/>
              <a:t>Lightweight design deployable on web &amp; mobile.</a:t>
            </a:r>
            <a:endParaRPr lang="en-US" altLang="en-US" sz="2400"/>
          </a:p>
        </p:txBody>
      </p:sp>
      <p:sp>
        <p:nvSpPr>
          <p:cNvPr id="7" name="Rounded Rectangle 6"/>
          <p:cNvSpPr/>
          <p:nvPr/>
        </p:nvSpPr>
        <p:spPr>
          <a:xfrm>
            <a:off x="7727950" y="2362200"/>
            <a:ext cx="3188335" cy="1905635"/>
          </a:xfrm>
          <a:prstGeom prst="roundRect">
            <a:avLst/>
          </a:prstGeom>
          <a:gradFill>
            <a:gsLst>
              <a:gs pos="71000">
                <a:schemeClr val="tx2">
                  <a:lumMod val="75000"/>
                  <a:alpha val="59000"/>
                </a:schemeClr>
              </a:gs>
              <a:gs pos="0">
                <a:srgbClr val="E4CF9D"/>
              </a:gs>
            </a:gsLst>
            <a:lin ang="10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/>
              <a:t>High interpretability through annotated images &amp; probability charts.</a:t>
            </a:r>
            <a:endParaRPr lang="en-US" altLang="en-US" sz="2400"/>
          </a:p>
        </p:txBody>
      </p:sp>
      <p:sp>
        <p:nvSpPr>
          <p:cNvPr id="8" name="Rounded Rectangle 7"/>
          <p:cNvSpPr/>
          <p:nvPr/>
        </p:nvSpPr>
        <p:spPr>
          <a:xfrm>
            <a:off x="3638550" y="4488180"/>
            <a:ext cx="4508500" cy="2019300"/>
          </a:xfrm>
          <a:prstGeom prst="roundRect">
            <a:avLst/>
          </a:prstGeom>
          <a:gradFill>
            <a:gsLst>
              <a:gs pos="71000">
                <a:schemeClr val="tx2">
                  <a:lumMod val="75000"/>
                  <a:alpha val="59000"/>
                </a:schemeClr>
              </a:gs>
              <a:gs pos="0">
                <a:srgbClr val="E4CF9D"/>
              </a:gs>
            </a:gsLst>
            <a:lin ang="10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/>
              <a:t>Modular backend for easy model upgrades.</a:t>
            </a:r>
            <a:endParaRPr lang="en-US" altLang="en-US" sz="2400"/>
          </a:p>
          <a:p>
            <a:pPr algn="ctr"/>
            <a:r>
              <a:rPr lang="en-US" altLang="en-US" sz="2400"/>
              <a:t>Built with TensorFlow, OpenCV, and Streamlit.</a:t>
            </a:r>
            <a:endParaRPr lang="en-US" altLang="en-US" sz="2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 Diagonal Corner Rectangle 24"/>
          <p:cNvSpPr/>
          <p:nvPr/>
        </p:nvSpPr>
        <p:spPr>
          <a:xfrm>
            <a:off x="626745" y="1562100"/>
            <a:ext cx="3632200" cy="2404110"/>
          </a:xfrm>
          <a:prstGeom prst="round2Diag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78000">
                <a:srgbClr val="E4CF9D">
                  <a:alpha val="48000"/>
                </a:srgbClr>
              </a:gs>
            </a:gsLst>
            <a:lin ang="10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ound Diagonal Corner Rectangle 25"/>
          <p:cNvSpPr/>
          <p:nvPr/>
        </p:nvSpPr>
        <p:spPr>
          <a:xfrm>
            <a:off x="2325370" y="1973580"/>
            <a:ext cx="3632200" cy="2404110"/>
          </a:xfrm>
          <a:prstGeom prst="round2Diag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78000">
                <a:srgbClr val="E4CF9D">
                  <a:alpha val="48000"/>
                </a:srgbClr>
              </a:gs>
            </a:gsLst>
            <a:lin ang="10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ound Diagonal Corner Rectangle 28"/>
          <p:cNvSpPr/>
          <p:nvPr/>
        </p:nvSpPr>
        <p:spPr>
          <a:xfrm>
            <a:off x="4345940" y="2451100"/>
            <a:ext cx="3632200" cy="2404110"/>
          </a:xfrm>
          <a:prstGeom prst="round2Diag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78000">
                <a:srgbClr val="E4CF9D">
                  <a:alpha val="48000"/>
                </a:srgbClr>
              </a:gs>
            </a:gsLst>
            <a:lin ang="10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6712585" y="2946400"/>
            <a:ext cx="3632200" cy="2404110"/>
          </a:xfrm>
          <a:prstGeom prst="round2Diag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78000">
                <a:srgbClr val="E4CF9D">
                  <a:alpha val="48000"/>
                </a:srgbClr>
              </a:gs>
            </a:gsLst>
            <a:lin ang="10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8366760" y="3649980"/>
            <a:ext cx="3632200" cy="2404110"/>
          </a:xfrm>
          <a:prstGeom prst="round2Diag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78000">
                <a:srgbClr val="E4CF9D">
                  <a:alpha val="48000"/>
                </a:srgbClr>
              </a:gs>
            </a:gsLst>
            <a:lin ang="10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626110" y="2451100"/>
            <a:ext cx="1699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Image Upload (Frontend)</a:t>
            </a:r>
            <a:endParaRPr lang="en-US" altLang="en-US"/>
          </a:p>
        </p:txBody>
      </p:sp>
      <p:sp>
        <p:nvSpPr>
          <p:cNvPr id="33" name="Text Box 32"/>
          <p:cNvSpPr txBox="1"/>
          <p:nvPr/>
        </p:nvSpPr>
        <p:spPr>
          <a:xfrm>
            <a:off x="2453005" y="3321050"/>
            <a:ext cx="1892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Face Detection (OpenCV – Haar Cascade)</a:t>
            </a:r>
            <a:endParaRPr lang="en-US" altLang="en-US"/>
          </a:p>
        </p:txBody>
      </p:sp>
      <p:sp>
        <p:nvSpPr>
          <p:cNvPr id="34" name="Text Box 33"/>
          <p:cNvSpPr txBox="1"/>
          <p:nvPr/>
        </p:nvSpPr>
        <p:spPr>
          <a:xfrm>
            <a:off x="4646295" y="3687445"/>
            <a:ext cx="1892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Preprocessing: crop, resize, normalize</a:t>
            </a:r>
            <a:endParaRPr lang="en-US" altLang="en-US"/>
          </a:p>
        </p:txBody>
      </p:sp>
      <p:sp>
        <p:nvSpPr>
          <p:cNvPr id="35" name="Text Box 34"/>
          <p:cNvSpPr txBox="1"/>
          <p:nvPr/>
        </p:nvSpPr>
        <p:spPr>
          <a:xfrm>
            <a:off x="6839585" y="3874135"/>
            <a:ext cx="15957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ym typeface="+mn-ea"/>
              </a:rPr>
              <a:t>Inference: EfficientNetB0 predicts features + skin age</a:t>
            </a:r>
            <a:endParaRPr lang="en-US" altLang="en-US"/>
          </a:p>
        </p:txBody>
      </p:sp>
      <p:sp>
        <p:nvSpPr>
          <p:cNvPr id="36" name="Text Box 35"/>
          <p:cNvSpPr txBox="1"/>
          <p:nvPr/>
        </p:nvSpPr>
        <p:spPr>
          <a:xfrm>
            <a:off x="8435975" y="4577715"/>
            <a:ext cx="1943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Display &amp; Download: annotated image + CSV output</a:t>
            </a:r>
            <a:endParaRPr lang="en-US" altLang="en-US"/>
          </a:p>
        </p:txBody>
      </p:sp>
      <p:sp>
        <p:nvSpPr>
          <p:cNvPr id="37" name="Text Box 36"/>
          <p:cNvSpPr txBox="1"/>
          <p:nvPr/>
        </p:nvSpPr>
        <p:spPr>
          <a:xfrm>
            <a:off x="1142365" y="1793875"/>
            <a:ext cx="902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1.</a:t>
            </a:r>
            <a:endParaRPr lang="en-US" sz="2800"/>
          </a:p>
        </p:txBody>
      </p:sp>
      <p:sp>
        <p:nvSpPr>
          <p:cNvPr id="38" name="Text Box 37"/>
          <p:cNvSpPr txBox="1"/>
          <p:nvPr/>
        </p:nvSpPr>
        <p:spPr>
          <a:xfrm>
            <a:off x="2926715" y="2442845"/>
            <a:ext cx="902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2.</a:t>
            </a:r>
            <a:endParaRPr lang="en-US" sz="2800"/>
          </a:p>
        </p:txBody>
      </p:sp>
      <p:sp>
        <p:nvSpPr>
          <p:cNvPr id="39" name="Text Box 38"/>
          <p:cNvSpPr txBox="1"/>
          <p:nvPr/>
        </p:nvSpPr>
        <p:spPr>
          <a:xfrm>
            <a:off x="4646295" y="2964815"/>
            <a:ext cx="902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3.</a:t>
            </a:r>
            <a:endParaRPr lang="en-US" sz="2800"/>
          </a:p>
        </p:txBody>
      </p:sp>
      <p:sp>
        <p:nvSpPr>
          <p:cNvPr id="40" name="Text Box 39"/>
          <p:cNvSpPr txBox="1"/>
          <p:nvPr/>
        </p:nvSpPr>
        <p:spPr>
          <a:xfrm>
            <a:off x="6925945" y="3352165"/>
            <a:ext cx="902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4.</a:t>
            </a:r>
            <a:endParaRPr lang="en-US" sz="2800"/>
          </a:p>
        </p:txBody>
      </p:sp>
      <p:sp>
        <p:nvSpPr>
          <p:cNvPr id="41" name="Text Box 40"/>
          <p:cNvSpPr txBox="1"/>
          <p:nvPr/>
        </p:nvSpPr>
        <p:spPr>
          <a:xfrm>
            <a:off x="9205595" y="3739515"/>
            <a:ext cx="902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5.</a:t>
            </a:r>
            <a:endParaRPr lang="en-US" sz="2800"/>
          </a:p>
        </p:txBody>
      </p:sp>
      <p:sp>
        <p:nvSpPr>
          <p:cNvPr id="42" name="Text Box 41"/>
          <p:cNvSpPr txBox="1"/>
          <p:nvPr/>
        </p:nvSpPr>
        <p:spPr>
          <a:xfrm>
            <a:off x="3030220" y="541020"/>
            <a:ext cx="5878830" cy="1322070"/>
          </a:xfrm>
          <a:prstGeom prst="rect">
            <a:avLst/>
          </a:prstGeom>
          <a:solidFill>
            <a:schemeClr val="bg1">
              <a:alpha val="3000"/>
            </a:schemeClr>
          </a:solidFill>
        </p:spPr>
        <p:txBody>
          <a:bodyPr wrap="square">
            <a:spAutoFit/>
          </a:bodyPr>
          <a:p>
            <a:pPr algn="ctr"/>
            <a:r>
              <a:rPr sz="4000" b="1"/>
              <a:t> Under the Hood</a:t>
            </a:r>
            <a:r>
              <a:rPr lang="en-US" sz="4000" b="1"/>
              <a:t>:</a:t>
            </a:r>
            <a:r>
              <a:rPr sz="4000" b="1"/>
              <a:t> End-to-End Pipeline</a:t>
            </a:r>
            <a:endParaRPr sz="4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87420" y="1020763"/>
            <a:ext cx="5080000" cy="1322070"/>
          </a:xfrm>
          <a:prstGeom prst="rect">
            <a:avLst/>
          </a:prstGeom>
          <a:solidFill>
            <a:schemeClr val="bg1">
              <a:alpha val="3000"/>
            </a:schemeClr>
          </a:solidFill>
        </p:spPr>
        <p:txBody>
          <a:bodyPr>
            <a:spAutoFit/>
          </a:bodyPr>
          <a:p>
            <a:pPr algn="ctr"/>
            <a:r>
              <a:rPr sz="4000" b="1"/>
              <a:t>Deep Learning Core</a:t>
            </a:r>
            <a:endParaRPr sz="4000" b="1"/>
          </a:p>
        </p:txBody>
      </p:sp>
      <p:graphicFrame>
        <p:nvGraphicFramePr>
          <p:cNvPr id="3" name="Diagram 2"/>
          <p:cNvGraphicFramePr/>
          <p:nvPr/>
        </p:nvGraphicFramePr>
        <p:xfrm>
          <a:off x="890905" y="2249805"/>
          <a:ext cx="11165840" cy="3888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475990" y="666433"/>
            <a:ext cx="5080000" cy="1322070"/>
          </a:xfrm>
          <a:prstGeom prst="rect">
            <a:avLst/>
          </a:prstGeom>
          <a:solidFill>
            <a:schemeClr val="bg1">
              <a:alpha val="3000"/>
            </a:schemeClr>
          </a:solidFill>
        </p:spPr>
        <p:txBody>
          <a:bodyPr>
            <a:spAutoFit/>
          </a:bodyPr>
          <a:p>
            <a:pPr algn="ctr"/>
            <a:r>
              <a:rPr sz="4000" b="1"/>
              <a:t>Performance Highlights</a:t>
            </a:r>
            <a:endParaRPr sz="4000" b="1"/>
          </a:p>
        </p:txBody>
      </p:sp>
      <p:sp>
        <p:nvSpPr>
          <p:cNvPr id="5" name="Freeform 4"/>
          <p:cNvSpPr/>
          <p:nvPr/>
        </p:nvSpPr>
        <p:spPr>
          <a:xfrm>
            <a:off x="2296795" y="2160270"/>
            <a:ext cx="8034655" cy="442150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653" h="6963">
                <a:moveTo>
                  <a:pt x="546" y="0"/>
                </a:moveTo>
                <a:lnTo>
                  <a:pt x="5645" y="0"/>
                </a:lnTo>
                <a:cubicBezTo>
                  <a:pt x="5947" y="0"/>
                  <a:pt x="6191" y="244"/>
                  <a:pt x="6191" y="546"/>
                </a:cubicBezTo>
                <a:lnTo>
                  <a:pt x="6191" y="1531"/>
                </a:lnTo>
                <a:lnTo>
                  <a:pt x="6148" y="1533"/>
                </a:lnTo>
                <a:cubicBezTo>
                  <a:pt x="5139" y="1581"/>
                  <a:pt x="4323" y="2327"/>
                  <a:pt x="4222" y="3275"/>
                </a:cubicBezTo>
                <a:lnTo>
                  <a:pt x="4222" y="3275"/>
                </a:lnTo>
                <a:lnTo>
                  <a:pt x="546" y="3275"/>
                </a:lnTo>
                <a:cubicBezTo>
                  <a:pt x="244" y="3275"/>
                  <a:pt x="0" y="3031"/>
                  <a:pt x="0" y="2729"/>
                </a:cubicBezTo>
                <a:lnTo>
                  <a:pt x="0" y="546"/>
                </a:lnTo>
                <a:cubicBezTo>
                  <a:pt x="0" y="244"/>
                  <a:pt x="244" y="0"/>
                  <a:pt x="546" y="0"/>
                </a:cubicBezTo>
                <a:close/>
                <a:moveTo>
                  <a:pt x="7008" y="0"/>
                </a:moveTo>
                <a:lnTo>
                  <a:pt x="12107" y="0"/>
                </a:lnTo>
                <a:cubicBezTo>
                  <a:pt x="12409" y="0"/>
                  <a:pt x="12653" y="244"/>
                  <a:pt x="12653" y="546"/>
                </a:cubicBezTo>
                <a:lnTo>
                  <a:pt x="12653" y="2729"/>
                </a:lnTo>
                <a:cubicBezTo>
                  <a:pt x="12653" y="3031"/>
                  <a:pt x="12409" y="3275"/>
                  <a:pt x="12107" y="3275"/>
                </a:cubicBezTo>
                <a:lnTo>
                  <a:pt x="8285" y="3275"/>
                </a:lnTo>
                <a:lnTo>
                  <a:pt x="8285" y="3275"/>
                </a:lnTo>
                <a:cubicBezTo>
                  <a:pt x="8188" y="2360"/>
                  <a:pt x="7424" y="1633"/>
                  <a:pt x="6462" y="1540"/>
                </a:cubicBezTo>
                <a:lnTo>
                  <a:pt x="6462" y="1540"/>
                </a:lnTo>
                <a:lnTo>
                  <a:pt x="6462" y="546"/>
                </a:lnTo>
                <a:cubicBezTo>
                  <a:pt x="6462" y="244"/>
                  <a:pt x="6706" y="0"/>
                  <a:pt x="7008" y="0"/>
                </a:cubicBezTo>
                <a:close/>
                <a:moveTo>
                  <a:pt x="546" y="3688"/>
                </a:moveTo>
                <a:lnTo>
                  <a:pt x="4223" y="3688"/>
                </a:lnTo>
                <a:lnTo>
                  <a:pt x="4227" y="3721"/>
                </a:lnTo>
                <a:cubicBezTo>
                  <a:pt x="4351" y="4645"/>
                  <a:pt x="5156" y="5367"/>
                  <a:pt x="6148" y="5414"/>
                </a:cubicBezTo>
                <a:lnTo>
                  <a:pt x="6191" y="5416"/>
                </a:lnTo>
                <a:lnTo>
                  <a:pt x="6191" y="6417"/>
                </a:lnTo>
                <a:cubicBezTo>
                  <a:pt x="6191" y="6719"/>
                  <a:pt x="5947" y="6963"/>
                  <a:pt x="5645" y="6963"/>
                </a:cubicBezTo>
                <a:lnTo>
                  <a:pt x="546" y="6963"/>
                </a:lnTo>
                <a:cubicBezTo>
                  <a:pt x="244" y="6963"/>
                  <a:pt x="0" y="6719"/>
                  <a:pt x="0" y="6417"/>
                </a:cubicBezTo>
                <a:lnTo>
                  <a:pt x="0" y="4234"/>
                </a:lnTo>
                <a:cubicBezTo>
                  <a:pt x="0" y="3932"/>
                  <a:pt x="244" y="3688"/>
                  <a:pt x="546" y="3688"/>
                </a:cubicBezTo>
                <a:close/>
                <a:moveTo>
                  <a:pt x="8284" y="3688"/>
                </a:moveTo>
                <a:lnTo>
                  <a:pt x="12107" y="3688"/>
                </a:lnTo>
                <a:cubicBezTo>
                  <a:pt x="12409" y="3688"/>
                  <a:pt x="12653" y="3932"/>
                  <a:pt x="12653" y="4234"/>
                </a:cubicBezTo>
                <a:lnTo>
                  <a:pt x="12653" y="6417"/>
                </a:lnTo>
                <a:cubicBezTo>
                  <a:pt x="12653" y="6719"/>
                  <a:pt x="12409" y="6963"/>
                  <a:pt x="12107" y="6963"/>
                </a:cubicBezTo>
                <a:lnTo>
                  <a:pt x="7008" y="6963"/>
                </a:lnTo>
                <a:cubicBezTo>
                  <a:pt x="6706" y="6963"/>
                  <a:pt x="6462" y="6719"/>
                  <a:pt x="6462" y="6417"/>
                </a:cubicBezTo>
                <a:lnTo>
                  <a:pt x="6462" y="5407"/>
                </a:lnTo>
                <a:lnTo>
                  <a:pt x="6462" y="5407"/>
                </a:lnTo>
                <a:cubicBezTo>
                  <a:pt x="7406" y="5316"/>
                  <a:pt x="8160" y="4613"/>
                  <a:pt x="8280" y="3721"/>
                </a:cubicBezTo>
                <a:lnTo>
                  <a:pt x="8284" y="3688"/>
                </a:lnTo>
                <a:close/>
                <a:moveTo>
                  <a:pt x="6254" y="1530"/>
                </a:moveTo>
                <a:cubicBezTo>
                  <a:pt x="6306" y="1530"/>
                  <a:pt x="6359" y="1532"/>
                  <a:pt x="6411" y="1536"/>
                </a:cubicBezTo>
                <a:lnTo>
                  <a:pt x="6462" y="1540"/>
                </a:lnTo>
                <a:lnTo>
                  <a:pt x="6462" y="2729"/>
                </a:lnTo>
                <a:cubicBezTo>
                  <a:pt x="6462" y="3031"/>
                  <a:pt x="6706" y="3275"/>
                  <a:pt x="7008" y="3275"/>
                </a:cubicBezTo>
                <a:lnTo>
                  <a:pt x="8285" y="3275"/>
                </a:lnTo>
                <a:lnTo>
                  <a:pt x="8290" y="3324"/>
                </a:lnTo>
                <a:cubicBezTo>
                  <a:pt x="8294" y="3373"/>
                  <a:pt x="8296" y="3423"/>
                  <a:pt x="8296" y="3474"/>
                </a:cubicBezTo>
                <a:cubicBezTo>
                  <a:pt x="8296" y="3541"/>
                  <a:pt x="8292" y="3607"/>
                  <a:pt x="8285" y="3672"/>
                </a:cubicBezTo>
                <a:lnTo>
                  <a:pt x="8284" y="3688"/>
                </a:lnTo>
                <a:lnTo>
                  <a:pt x="7008" y="3688"/>
                </a:lnTo>
                <a:cubicBezTo>
                  <a:pt x="6706" y="3688"/>
                  <a:pt x="6462" y="3932"/>
                  <a:pt x="6462" y="4234"/>
                </a:cubicBezTo>
                <a:lnTo>
                  <a:pt x="6462" y="5407"/>
                </a:lnTo>
                <a:lnTo>
                  <a:pt x="6411" y="5411"/>
                </a:lnTo>
                <a:cubicBezTo>
                  <a:pt x="6359" y="5415"/>
                  <a:pt x="6306" y="5417"/>
                  <a:pt x="6254" y="5417"/>
                </a:cubicBezTo>
                <a:cubicBezTo>
                  <a:pt x="6236" y="5417"/>
                  <a:pt x="6218" y="5417"/>
                  <a:pt x="6201" y="5416"/>
                </a:cubicBezTo>
                <a:lnTo>
                  <a:pt x="6191" y="5416"/>
                </a:lnTo>
                <a:lnTo>
                  <a:pt x="6191" y="4234"/>
                </a:lnTo>
                <a:cubicBezTo>
                  <a:pt x="6191" y="3932"/>
                  <a:pt x="5947" y="3688"/>
                  <a:pt x="5645" y="3688"/>
                </a:cubicBezTo>
                <a:lnTo>
                  <a:pt x="4223" y="3688"/>
                </a:lnTo>
                <a:lnTo>
                  <a:pt x="4222" y="3672"/>
                </a:lnTo>
                <a:cubicBezTo>
                  <a:pt x="4215" y="3607"/>
                  <a:pt x="4211" y="3541"/>
                  <a:pt x="4211" y="3474"/>
                </a:cubicBezTo>
                <a:cubicBezTo>
                  <a:pt x="4211" y="3423"/>
                  <a:pt x="4213" y="3373"/>
                  <a:pt x="4217" y="3324"/>
                </a:cubicBezTo>
                <a:lnTo>
                  <a:pt x="4222" y="3275"/>
                </a:lnTo>
                <a:lnTo>
                  <a:pt x="5645" y="3275"/>
                </a:lnTo>
                <a:cubicBezTo>
                  <a:pt x="5947" y="3275"/>
                  <a:pt x="6191" y="3031"/>
                  <a:pt x="6191" y="2729"/>
                </a:cubicBezTo>
                <a:lnTo>
                  <a:pt x="6191" y="1531"/>
                </a:lnTo>
                <a:lnTo>
                  <a:pt x="6201" y="1531"/>
                </a:lnTo>
                <a:cubicBezTo>
                  <a:pt x="6218" y="1530"/>
                  <a:pt x="6236" y="1530"/>
                  <a:pt x="6254" y="1530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844800" y="2811145"/>
            <a:ext cx="1873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Classification Accuracy: ~92% on test set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588250" y="2686685"/>
            <a:ext cx="1873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Regression MAE (age prediction): ±3 years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7818120" y="4893310"/>
            <a:ext cx="1873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Processing and display time less than 5 seconds</a:t>
            </a:r>
            <a:endParaRPr lang="en-US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2468245" y="5031740"/>
            <a:ext cx="2421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Confusion matrix shows strong separation between classes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5564505" y="3576320"/>
            <a:ext cx="37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gradFill>
                  <a:gsLst>
                    <a:gs pos="0">
                      <a:schemeClr val="accent6"/>
                    </a:gs>
                    <a:gs pos="85000">
                      <a:schemeClr val="bg2">
                        <a:lumMod val="50000"/>
                        <a:lumOff val="50000"/>
                      </a:schemeClr>
                    </a:gs>
                  </a:gsLst>
                  <a:lin ang="1200000" scaled="0"/>
                </a:gradFill>
              </a:rPr>
              <a:t>1.</a:t>
            </a:r>
            <a:endParaRPr lang="en-US" sz="3600">
              <a:gradFill>
                <a:gsLst>
                  <a:gs pos="0">
                    <a:schemeClr val="accent6"/>
                  </a:gs>
                  <a:gs pos="85000">
                    <a:schemeClr val="bg2">
                      <a:lumMod val="50000"/>
                      <a:lumOff val="50000"/>
                    </a:schemeClr>
                  </a:gs>
                </a:gsLst>
                <a:lin ang="1200000" scaled="0"/>
              </a:gra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24015" y="3576320"/>
            <a:ext cx="37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gradFill>
                  <a:gsLst>
                    <a:gs pos="0">
                      <a:schemeClr val="accent6"/>
                    </a:gs>
                    <a:gs pos="85000">
                      <a:schemeClr val="bg2">
                        <a:lumMod val="50000"/>
                        <a:lumOff val="50000"/>
                      </a:schemeClr>
                    </a:gs>
                  </a:gsLst>
                  <a:lin ang="1200000" scaled="0"/>
                </a:gradFill>
              </a:rPr>
              <a:t>2.</a:t>
            </a:r>
            <a:endParaRPr lang="en-US" sz="3600">
              <a:gradFill>
                <a:gsLst>
                  <a:gs pos="0">
                    <a:schemeClr val="accent6"/>
                  </a:gs>
                  <a:gs pos="85000">
                    <a:schemeClr val="bg2">
                      <a:lumMod val="50000"/>
                      <a:lumOff val="50000"/>
                    </a:schemeClr>
                  </a:gs>
                </a:gsLst>
                <a:lin ang="1200000" scaled="0"/>
              </a:gra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724015" y="4719320"/>
            <a:ext cx="37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gradFill>
                  <a:gsLst>
                    <a:gs pos="0">
                      <a:schemeClr val="accent6"/>
                    </a:gs>
                    <a:gs pos="85000">
                      <a:schemeClr val="bg2">
                        <a:lumMod val="50000"/>
                        <a:lumOff val="50000"/>
                      </a:schemeClr>
                    </a:gs>
                  </a:gsLst>
                  <a:lin ang="1200000" scaled="0"/>
                </a:gradFill>
              </a:rPr>
              <a:t>3.</a:t>
            </a:r>
            <a:endParaRPr lang="en-US" sz="3600">
              <a:gradFill>
                <a:gsLst>
                  <a:gs pos="0">
                    <a:schemeClr val="accent6"/>
                  </a:gs>
                  <a:gs pos="85000">
                    <a:schemeClr val="bg2">
                      <a:lumMod val="50000"/>
                      <a:lumOff val="50000"/>
                    </a:schemeClr>
                  </a:gs>
                </a:gsLst>
                <a:lin ang="1200000" scaled="0"/>
              </a:gra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564505" y="4719320"/>
            <a:ext cx="37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gradFill>
                  <a:gsLst>
                    <a:gs pos="0">
                      <a:schemeClr val="accent6"/>
                    </a:gs>
                    <a:gs pos="85000">
                      <a:schemeClr val="bg2">
                        <a:lumMod val="50000"/>
                        <a:lumOff val="50000"/>
                      </a:schemeClr>
                    </a:gs>
                  </a:gsLst>
                  <a:lin ang="1200000" scaled="0"/>
                </a:gradFill>
              </a:rPr>
              <a:t>4.</a:t>
            </a:r>
            <a:endParaRPr lang="en-US" sz="3600">
              <a:gradFill>
                <a:gsLst>
                  <a:gs pos="0">
                    <a:schemeClr val="accent6"/>
                  </a:gs>
                  <a:gs pos="85000">
                    <a:schemeClr val="bg2">
                      <a:lumMod val="50000"/>
                      <a:lumOff val="50000"/>
                    </a:schemeClr>
                  </a:gs>
                </a:gsLst>
                <a:lin ang="1200000" scaled="0"/>
              </a:gra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475990" y="666433"/>
            <a:ext cx="5080000" cy="1938020"/>
          </a:xfrm>
          <a:prstGeom prst="rect">
            <a:avLst/>
          </a:prstGeom>
          <a:solidFill>
            <a:schemeClr val="bg1">
              <a:alpha val="3000"/>
            </a:schemeClr>
          </a:solidFill>
        </p:spPr>
        <p:txBody>
          <a:bodyPr>
            <a:spAutoFit/>
          </a:bodyPr>
          <a:p>
            <a:pPr algn="ctr"/>
            <a:r>
              <a:rPr lang="en-US" altLang="en-US" sz="4000" b="1"/>
              <a:t>What Made It Tough (and Worth It)</a:t>
            </a:r>
            <a:endParaRPr lang="en-US" altLang="en-US" sz="4000" b="1"/>
          </a:p>
        </p:txBody>
      </p:sp>
      <p:sp>
        <p:nvSpPr>
          <p:cNvPr id="5" name="Freeform 4"/>
          <p:cNvSpPr/>
          <p:nvPr>
            <p:custDataLst>
              <p:tags r:id="rId2"/>
            </p:custDataLst>
          </p:nvPr>
        </p:nvSpPr>
        <p:spPr>
          <a:xfrm rot="5400000">
            <a:off x="4300855" y="273050"/>
            <a:ext cx="3931920" cy="859536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653" h="6963">
                <a:moveTo>
                  <a:pt x="546" y="0"/>
                </a:moveTo>
                <a:lnTo>
                  <a:pt x="5645" y="0"/>
                </a:lnTo>
                <a:cubicBezTo>
                  <a:pt x="5947" y="0"/>
                  <a:pt x="6191" y="244"/>
                  <a:pt x="6191" y="546"/>
                </a:cubicBezTo>
                <a:lnTo>
                  <a:pt x="6191" y="1531"/>
                </a:lnTo>
                <a:lnTo>
                  <a:pt x="6148" y="1533"/>
                </a:lnTo>
                <a:cubicBezTo>
                  <a:pt x="5139" y="1581"/>
                  <a:pt x="4323" y="2327"/>
                  <a:pt x="4222" y="3275"/>
                </a:cubicBezTo>
                <a:lnTo>
                  <a:pt x="4222" y="3275"/>
                </a:lnTo>
                <a:lnTo>
                  <a:pt x="546" y="3275"/>
                </a:lnTo>
                <a:cubicBezTo>
                  <a:pt x="244" y="3275"/>
                  <a:pt x="0" y="3031"/>
                  <a:pt x="0" y="2729"/>
                </a:cubicBezTo>
                <a:lnTo>
                  <a:pt x="0" y="546"/>
                </a:lnTo>
                <a:cubicBezTo>
                  <a:pt x="0" y="244"/>
                  <a:pt x="244" y="0"/>
                  <a:pt x="546" y="0"/>
                </a:cubicBezTo>
                <a:close/>
                <a:moveTo>
                  <a:pt x="7008" y="0"/>
                </a:moveTo>
                <a:lnTo>
                  <a:pt x="12107" y="0"/>
                </a:lnTo>
                <a:cubicBezTo>
                  <a:pt x="12409" y="0"/>
                  <a:pt x="12653" y="244"/>
                  <a:pt x="12653" y="546"/>
                </a:cubicBezTo>
                <a:lnTo>
                  <a:pt x="12653" y="2729"/>
                </a:lnTo>
                <a:cubicBezTo>
                  <a:pt x="12653" y="3031"/>
                  <a:pt x="12409" y="3275"/>
                  <a:pt x="12107" y="3275"/>
                </a:cubicBezTo>
                <a:lnTo>
                  <a:pt x="8285" y="3275"/>
                </a:lnTo>
                <a:lnTo>
                  <a:pt x="8285" y="3275"/>
                </a:lnTo>
                <a:cubicBezTo>
                  <a:pt x="8188" y="2360"/>
                  <a:pt x="7424" y="1633"/>
                  <a:pt x="6462" y="1540"/>
                </a:cubicBezTo>
                <a:lnTo>
                  <a:pt x="6462" y="1540"/>
                </a:lnTo>
                <a:lnTo>
                  <a:pt x="6462" y="546"/>
                </a:lnTo>
                <a:cubicBezTo>
                  <a:pt x="6462" y="244"/>
                  <a:pt x="6706" y="0"/>
                  <a:pt x="7008" y="0"/>
                </a:cubicBezTo>
                <a:close/>
                <a:moveTo>
                  <a:pt x="546" y="3688"/>
                </a:moveTo>
                <a:lnTo>
                  <a:pt x="4223" y="3688"/>
                </a:lnTo>
                <a:lnTo>
                  <a:pt x="4227" y="3721"/>
                </a:lnTo>
                <a:cubicBezTo>
                  <a:pt x="4351" y="4645"/>
                  <a:pt x="5156" y="5367"/>
                  <a:pt x="6148" y="5414"/>
                </a:cubicBezTo>
                <a:lnTo>
                  <a:pt x="6191" y="5416"/>
                </a:lnTo>
                <a:lnTo>
                  <a:pt x="6191" y="6417"/>
                </a:lnTo>
                <a:cubicBezTo>
                  <a:pt x="6191" y="6719"/>
                  <a:pt x="5947" y="6963"/>
                  <a:pt x="5645" y="6963"/>
                </a:cubicBezTo>
                <a:lnTo>
                  <a:pt x="546" y="6963"/>
                </a:lnTo>
                <a:cubicBezTo>
                  <a:pt x="244" y="6963"/>
                  <a:pt x="0" y="6719"/>
                  <a:pt x="0" y="6417"/>
                </a:cubicBezTo>
                <a:lnTo>
                  <a:pt x="0" y="4234"/>
                </a:lnTo>
                <a:cubicBezTo>
                  <a:pt x="0" y="3932"/>
                  <a:pt x="244" y="3688"/>
                  <a:pt x="546" y="3688"/>
                </a:cubicBezTo>
                <a:close/>
                <a:moveTo>
                  <a:pt x="8284" y="3688"/>
                </a:moveTo>
                <a:lnTo>
                  <a:pt x="12107" y="3688"/>
                </a:lnTo>
                <a:cubicBezTo>
                  <a:pt x="12409" y="3688"/>
                  <a:pt x="12653" y="3932"/>
                  <a:pt x="12653" y="4234"/>
                </a:cubicBezTo>
                <a:lnTo>
                  <a:pt x="12653" y="6417"/>
                </a:lnTo>
                <a:cubicBezTo>
                  <a:pt x="12653" y="6719"/>
                  <a:pt x="12409" y="6963"/>
                  <a:pt x="12107" y="6963"/>
                </a:cubicBezTo>
                <a:lnTo>
                  <a:pt x="7008" y="6963"/>
                </a:lnTo>
                <a:cubicBezTo>
                  <a:pt x="6706" y="6963"/>
                  <a:pt x="6462" y="6719"/>
                  <a:pt x="6462" y="6417"/>
                </a:cubicBezTo>
                <a:lnTo>
                  <a:pt x="6462" y="5407"/>
                </a:lnTo>
                <a:lnTo>
                  <a:pt x="6462" y="5407"/>
                </a:lnTo>
                <a:cubicBezTo>
                  <a:pt x="7406" y="5316"/>
                  <a:pt x="8160" y="4613"/>
                  <a:pt x="8280" y="3721"/>
                </a:cubicBezTo>
                <a:lnTo>
                  <a:pt x="8284" y="3688"/>
                </a:lnTo>
                <a:close/>
                <a:moveTo>
                  <a:pt x="6254" y="1530"/>
                </a:moveTo>
                <a:cubicBezTo>
                  <a:pt x="6306" y="1530"/>
                  <a:pt x="6359" y="1532"/>
                  <a:pt x="6411" y="1536"/>
                </a:cubicBezTo>
                <a:lnTo>
                  <a:pt x="6462" y="1540"/>
                </a:lnTo>
                <a:lnTo>
                  <a:pt x="6462" y="2729"/>
                </a:lnTo>
                <a:cubicBezTo>
                  <a:pt x="6462" y="3031"/>
                  <a:pt x="6706" y="3275"/>
                  <a:pt x="7008" y="3275"/>
                </a:cubicBezTo>
                <a:lnTo>
                  <a:pt x="8285" y="3275"/>
                </a:lnTo>
                <a:lnTo>
                  <a:pt x="8290" y="3324"/>
                </a:lnTo>
                <a:cubicBezTo>
                  <a:pt x="8294" y="3373"/>
                  <a:pt x="8296" y="3423"/>
                  <a:pt x="8296" y="3474"/>
                </a:cubicBezTo>
                <a:cubicBezTo>
                  <a:pt x="8296" y="3541"/>
                  <a:pt x="8292" y="3607"/>
                  <a:pt x="8285" y="3672"/>
                </a:cubicBezTo>
                <a:lnTo>
                  <a:pt x="8284" y="3688"/>
                </a:lnTo>
                <a:lnTo>
                  <a:pt x="7008" y="3688"/>
                </a:lnTo>
                <a:cubicBezTo>
                  <a:pt x="6706" y="3688"/>
                  <a:pt x="6462" y="3932"/>
                  <a:pt x="6462" y="4234"/>
                </a:cubicBezTo>
                <a:lnTo>
                  <a:pt x="6462" y="5407"/>
                </a:lnTo>
                <a:lnTo>
                  <a:pt x="6411" y="5411"/>
                </a:lnTo>
                <a:cubicBezTo>
                  <a:pt x="6359" y="5415"/>
                  <a:pt x="6306" y="5417"/>
                  <a:pt x="6254" y="5417"/>
                </a:cubicBezTo>
                <a:cubicBezTo>
                  <a:pt x="6236" y="5417"/>
                  <a:pt x="6218" y="5417"/>
                  <a:pt x="6201" y="5416"/>
                </a:cubicBezTo>
                <a:lnTo>
                  <a:pt x="6191" y="5416"/>
                </a:lnTo>
                <a:lnTo>
                  <a:pt x="6191" y="4234"/>
                </a:lnTo>
                <a:cubicBezTo>
                  <a:pt x="6191" y="3932"/>
                  <a:pt x="5947" y="3688"/>
                  <a:pt x="5645" y="3688"/>
                </a:cubicBezTo>
                <a:lnTo>
                  <a:pt x="4223" y="3688"/>
                </a:lnTo>
                <a:lnTo>
                  <a:pt x="4222" y="3672"/>
                </a:lnTo>
                <a:cubicBezTo>
                  <a:pt x="4215" y="3607"/>
                  <a:pt x="4211" y="3541"/>
                  <a:pt x="4211" y="3474"/>
                </a:cubicBezTo>
                <a:cubicBezTo>
                  <a:pt x="4211" y="3423"/>
                  <a:pt x="4213" y="3373"/>
                  <a:pt x="4217" y="3324"/>
                </a:cubicBezTo>
                <a:lnTo>
                  <a:pt x="4222" y="3275"/>
                </a:lnTo>
                <a:lnTo>
                  <a:pt x="5645" y="3275"/>
                </a:lnTo>
                <a:cubicBezTo>
                  <a:pt x="5947" y="3275"/>
                  <a:pt x="6191" y="3031"/>
                  <a:pt x="6191" y="2729"/>
                </a:cubicBezTo>
                <a:lnTo>
                  <a:pt x="6191" y="1531"/>
                </a:lnTo>
                <a:lnTo>
                  <a:pt x="6201" y="1531"/>
                </a:lnTo>
                <a:cubicBezTo>
                  <a:pt x="6218" y="1530"/>
                  <a:pt x="6236" y="1530"/>
                  <a:pt x="6254" y="1530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" name="Text Box 9"/>
          <p:cNvSpPr txBox="1"/>
          <p:nvPr>
            <p:custDataLst>
              <p:tags r:id="rId3"/>
            </p:custDataLst>
          </p:nvPr>
        </p:nvSpPr>
        <p:spPr>
          <a:xfrm>
            <a:off x="2844800" y="2811145"/>
            <a:ext cx="2219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Building large, clean datasets from web sources.</a:t>
            </a:r>
            <a:endParaRPr lang="en-US" altLang="en-US"/>
          </a:p>
        </p:txBody>
      </p:sp>
      <p:sp>
        <p:nvSpPr>
          <p:cNvPr id="11" name="Text Box 10"/>
          <p:cNvSpPr txBox="1"/>
          <p:nvPr>
            <p:custDataLst>
              <p:tags r:id="rId4"/>
            </p:custDataLst>
          </p:nvPr>
        </p:nvSpPr>
        <p:spPr>
          <a:xfrm>
            <a:off x="7588250" y="2686685"/>
            <a:ext cx="2412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Balancing model accuracy vs latency for web deployment.</a:t>
            </a:r>
            <a:endParaRPr lang="en-US" altLang="en-US"/>
          </a:p>
        </p:txBody>
      </p:sp>
      <p:sp>
        <p:nvSpPr>
          <p:cNvPr id="12" name="Text Box 11"/>
          <p:cNvSpPr txBox="1"/>
          <p:nvPr>
            <p:custDataLst>
              <p:tags r:id="rId5"/>
            </p:custDataLst>
          </p:nvPr>
        </p:nvSpPr>
        <p:spPr>
          <a:xfrm>
            <a:off x="7344410" y="5308600"/>
            <a:ext cx="2900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Integrating dual-model inference into one streamlined backend.</a:t>
            </a:r>
            <a:endParaRPr lang="en-US" altLang="en-US"/>
          </a:p>
        </p:txBody>
      </p:sp>
      <p:sp>
        <p:nvSpPr>
          <p:cNvPr id="13" name="Text Box 12"/>
          <p:cNvSpPr txBox="1"/>
          <p:nvPr>
            <p:custDataLst>
              <p:tags r:id="rId6"/>
            </p:custDataLst>
          </p:nvPr>
        </p:nvSpPr>
        <p:spPr>
          <a:xfrm>
            <a:off x="2121535" y="5031740"/>
            <a:ext cx="2768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Managing resource constraints on Colab / cloud environments.</a:t>
            </a:r>
            <a:endParaRPr lang="en-US" altLang="en-US"/>
          </a:p>
        </p:txBody>
      </p:sp>
      <p:sp>
        <p:nvSpPr>
          <p:cNvPr id="14" name="Text Box 13"/>
          <p:cNvSpPr txBox="1"/>
          <p:nvPr>
            <p:custDataLst>
              <p:tags r:id="rId7"/>
            </p:custDataLst>
          </p:nvPr>
        </p:nvSpPr>
        <p:spPr>
          <a:xfrm>
            <a:off x="5187950" y="3942080"/>
            <a:ext cx="37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gradFill>
                  <a:gsLst>
                    <a:gs pos="0">
                      <a:schemeClr val="accent6"/>
                    </a:gs>
                    <a:gs pos="85000">
                      <a:schemeClr val="bg2">
                        <a:lumMod val="50000"/>
                        <a:lumOff val="50000"/>
                      </a:schemeClr>
                    </a:gs>
                  </a:gsLst>
                  <a:lin ang="1200000" scaled="0"/>
                </a:gradFill>
              </a:rPr>
              <a:t>1.</a:t>
            </a:r>
            <a:endParaRPr lang="en-US" sz="3600">
              <a:gradFill>
                <a:gsLst>
                  <a:gs pos="0">
                    <a:schemeClr val="accent6"/>
                  </a:gs>
                  <a:gs pos="85000">
                    <a:schemeClr val="bg2">
                      <a:lumMod val="50000"/>
                      <a:lumOff val="50000"/>
                    </a:schemeClr>
                  </a:gs>
                </a:gsLst>
                <a:lin ang="1200000" scaled="0"/>
              </a:gradFill>
            </a:endParaRPr>
          </a:p>
        </p:txBody>
      </p:sp>
      <p:sp>
        <p:nvSpPr>
          <p:cNvPr id="15" name="Text Box 14"/>
          <p:cNvSpPr txBox="1"/>
          <p:nvPr>
            <p:custDataLst>
              <p:tags r:id="rId8"/>
            </p:custDataLst>
          </p:nvPr>
        </p:nvSpPr>
        <p:spPr>
          <a:xfrm>
            <a:off x="6858635" y="3942080"/>
            <a:ext cx="37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gradFill>
                  <a:gsLst>
                    <a:gs pos="0">
                      <a:schemeClr val="accent6"/>
                    </a:gs>
                    <a:gs pos="85000">
                      <a:schemeClr val="bg2">
                        <a:lumMod val="50000"/>
                        <a:lumOff val="50000"/>
                      </a:schemeClr>
                    </a:gs>
                  </a:gsLst>
                  <a:lin ang="1200000" scaled="0"/>
                </a:gradFill>
              </a:rPr>
              <a:t>2.</a:t>
            </a:r>
            <a:endParaRPr lang="en-US" sz="3600">
              <a:gradFill>
                <a:gsLst>
                  <a:gs pos="0">
                    <a:schemeClr val="accent6"/>
                  </a:gs>
                  <a:gs pos="85000">
                    <a:schemeClr val="bg2">
                      <a:lumMod val="50000"/>
                      <a:lumOff val="50000"/>
                    </a:schemeClr>
                  </a:gs>
                </a:gsLst>
                <a:lin ang="1200000" scaled="0"/>
              </a:gradFill>
            </a:endParaRPr>
          </a:p>
        </p:txBody>
      </p:sp>
      <p:sp>
        <p:nvSpPr>
          <p:cNvPr id="16" name="Text Box 15"/>
          <p:cNvSpPr txBox="1"/>
          <p:nvPr>
            <p:custDataLst>
              <p:tags r:id="rId9"/>
            </p:custDataLst>
          </p:nvPr>
        </p:nvSpPr>
        <p:spPr>
          <a:xfrm>
            <a:off x="6724015" y="4587240"/>
            <a:ext cx="37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gradFill>
                  <a:gsLst>
                    <a:gs pos="0">
                      <a:schemeClr val="accent6"/>
                    </a:gs>
                    <a:gs pos="85000">
                      <a:schemeClr val="bg2">
                        <a:lumMod val="50000"/>
                        <a:lumOff val="50000"/>
                      </a:schemeClr>
                    </a:gs>
                  </a:gsLst>
                  <a:lin ang="1200000" scaled="0"/>
                </a:gradFill>
              </a:rPr>
              <a:t>3.</a:t>
            </a:r>
            <a:endParaRPr lang="en-US" sz="3600">
              <a:gradFill>
                <a:gsLst>
                  <a:gs pos="0">
                    <a:schemeClr val="accent6"/>
                  </a:gs>
                  <a:gs pos="85000">
                    <a:schemeClr val="bg2">
                      <a:lumMod val="50000"/>
                      <a:lumOff val="50000"/>
                    </a:schemeClr>
                  </a:gs>
                </a:gsLst>
                <a:lin ang="1200000" scaled="0"/>
              </a:gradFill>
            </a:endParaRPr>
          </a:p>
        </p:txBody>
      </p:sp>
      <p:sp>
        <p:nvSpPr>
          <p:cNvPr id="17" name="Text Box 16"/>
          <p:cNvSpPr txBox="1"/>
          <p:nvPr>
            <p:custDataLst>
              <p:tags r:id="rId10"/>
            </p:custDataLst>
          </p:nvPr>
        </p:nvSpPr>
        <p:spPr>
          <a:xfrm>
            <a:off x="5187950" y="4719320"/>
            <a:ext cx="37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gradFill>
                  <a:gsLst>
                    <a:gs pos="0">
                      <a:schemeClr val="accent6"/>
                    </a:gs>
                    <a:gs pos="85000">
                      <a:schemeClr val="bg2">
                        <a:lumMod val="50000"/>
                        <a:lumOff val="50000"/>
                      </a:schemeClr>
                    </a:gs>
                  </a:gsLst>
                  <a:lin ang="1200000" scaled="0"/>
                </a:gradFill>
              </a:rPr>
              <a:t>4.</a:t>
            </a:r>
            <a:endParaRPr lang="en-US" sz="3600">
              <a:gradFill>
                <a:gsLst>
                  <a:gs pos="0">
                    <a:schemeClr val="accent6"/>
                  </a:gs>
                  <a:gs pos="85000">
                    <a:schemeClr val="bg2">
                      <a:lumMod val="50000"/>
                      <a:lumOff val="50000"/>
                    </a:schemeClr>
                  </a:gs>
                </a:gsLst>
                <a:lin ang="1200000" scaled="0"/>
              </a:gradFill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171190" y="1163320"/>
            <a:ext cx="5599430" cy="798195"/>
          </a:xfrm>
          <a:prstGeom prst="rect">
            <a:avLst/>
          </a:prstGeom>
        </p:spPr>
        <p:txBody>
          <a:bodyPr>
            <a:noAutofit/>
          </a:bodyPr>
          <a:p>
            <a:pPr algn="ctr"/>
            <a:r>
              <a:rPr sz="4000" b="1"/>
              <a:t>Impact &amp; Future Scope</a:t>
            </a:r>
            <a:endParaRPr sz="4000" b="1"/>
          </a:p>
        </p:txBody>
      </p:sp>
      <p:sp>
        <p:nvSpPr>
          <p:cNvPr id="8" name="Snip Same Side Corner Rectangle 7"/>
          <p:cNvSpPr/>
          <p:nvPr/>
        </p:nvSpPr>
        <p:spPr>
          <a:xfrm rot="5400000">
            <a:off x="7856220" y="2741295"/>
            <a:ext cx="3338830" cy="2992120"/>
          </a:xfrm>
          <a:prstGeom prst="snip2SameRect">
            <a:avLst/>
          </a:prstGeom>
          <a:gradFill>
            <a:gsLst>
              <a:gs pos="46000">
                <a:schemeClr val="accent6">
                  <a:lumMod val="20000"/>
                  <a:lumOff val="80000"/>
                  <a:alpha val="53000"/>
                </a:schemeClr>
              </a:gs>
              <a:gs pos="100000">
                <a:schemeClr val="tx2">
                  <a:lumMod val="7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gradFill>
              <a:gsLst>
                <a:gs pos="0">
                  <a:srgbClr val="E4CF9D"/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Snip Same Side Corner Rectangle 6"/>
          <p:cNvSpPr/>
          <p:nvPr/>
        </p:nvSpPr>
        <p:spPr>
          <a:xfrm rot="5400000">
            <a:off x="5622290" y="2741295"/>
            <a:ext cx="3338830" cy="2992120"/>
          </a:xfrm>
          <a:prstGeom prst="snip2SameRect">
            <a:avLst/>
          </a:prstGeom>
          <a:gradFill>
            <a:gsLst>
              <a:gs pos="46000">
                <a:schemeClr val="accent6">
                  <a:lumMod val="20000"/>
                  <a:lumOff val="80000"/>
                  <a:alpha val="53000"/>
                </a:schemeClr>
              </a:gs>
              <a:gs pos="100000">
                <a:schemeClr val="tx2">
                  <a:lumMod val="7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gradFill>
              <a:gsLst>
                <a:gs pos="0">
                  <a:srgbClr val="E4CF9D"/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Snip Same Side Corner Rectangle 5"/>
          <p:cNvSpPr/>
          <p:nvPr/>
        </p:nvSpPr>
        <p:spPr>
          <a:xfrm rot="5400000">
            <a:off x="3388360" y="2741295"/>
            <a:ext cx="3338830" cy="2992120"/>
          </a:xfrm>
          <a:prstGeom prst="snip2SameRect">
            <a:avLst/>
          </a:prstGeom>
          <a:gradFill>
            <a:gsLst>
              <a:gs pos="46000">
                <a:schemeClr val="accent6">
                  <a:lumMod val="20000"/>
                  <a:lumOff val="80000"/>
                  <a:alpha val="53000"/>
                </a:schemeClr>
              </a:gs>
              <a:gs pos="100000">
                <a:schemeClr val="tx2">
                  <a:lumMod val="7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gradFill>
              <a:gsLst>
                <a:gs pos="0">
                  <a:srgbClr val="E4CF9D"/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 rot="5400000">
            <a:off x="1154430" y="2741295"/>
            <a:ext cx="3338830" cy="2992120"/>
          </a:xfrm>
          <a:prstGeom prst="snip2SameRect">
            <a:avLst/>
          </a:prstGeom>
          <a:gradFill>
            <a:gsLst>
              <a:gs pos="46000">
                <a:schemeClr val="accent6">
                  <a:lumMod val="20000"/>
                  <a:lumOff val="80000"/>
                  <a:alpha val="53000"/>
                </a:schemeClr>
              </a:gs>
              <a:gs pos="100000">
                <a:schemeClr val="tx2">
                  <a:lumMod val="7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gradFill>
              <a:gsLst>
                <a:gs pos="0">
                  <a:srgbClr val="E4CF9D"/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3971290" y="3898900"/>
            <a:ext cx="21729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Cosmetics: personalized product recommendations in stores for better customer service</a:t>
            </a:r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1515745" y="4131945"/>
            <a:ext cx="21729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Dermatology: early screening tool for aging-related changes. To predict possible diseases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6313170" y="3622040"/>
            <a:ext cx="22866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Marketing: </a:t>
            </a:r>
            <a:endParaRPr lang="en-US" altLang="en-US"/>
          </a:p>
          <a:p>
            <a:pPr algn="just"/>
            <a:r>
              <a:rPr lang="en-US" altLang="en-US"/>
              <a:t>Predicting mass population features to see common skin problems and sell product accordingly</a:t>
            </a:r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8770620" y="3898900"/>
            <a:ext cx="21729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/>
              <a:t>Trust Building: make a game of trying the model 10 days before and after using a product.</a:t>
            </a:r>
            <a:endParaRPr lang="en-US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" grpId="0" animBg="1"/>
      <p:bldP spid="7" grpId="1" animBg="1"/>
      <p:bldP spid="6" grpId="1" animBg="1"/>
      <p:bldP spid="3" grpId="1" animBg="1"/>
      <p:bldP spid="8" grpId="0" animBg="1"/>
      <p:bldP spid="8" grpId="1" animBg="1"/>
    </p:bldLst>
  </p:timing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426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426"/>
</p:tagLst>
</file>

<file path=ppt/tags/tag10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26"/>
  <p:tag name="KSO_WM_TEMPLATE_THUMBS_INDEX" val="1、9"/>
  <p:tag name="KSO_WM_SPECIAL_SOURCE" val="bdnull"/>
</p:tagLst>
</file>

<file path=ppt/tags/tag10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3426_1*b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CONTENT_GROUP_TYPE" val="contentchip"/>
  <p:tag name="KSO_WM_UNIT_PRESET_TEXT" val="Click to add subtitle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26_1*a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CONTENT_GROUP_TYPE" val="contentchip"/>
  <p:tag name="KSO_WM_UNIT_PRESET_TEXT" val="The title goes here"/>
</p:tagLst>
</file>

<file path=ppt/tags/tag107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26_1*f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CONTENT_GROUP_TYPE" val="contentchip"/>
  <p:tag name="KSO_WM_UNIT_PRESET_TEXT" val="Name"/>
</p:tagLst>
</file>

<file path=ppt/tags/tag108.xml><?xml version="1.0" encoding="utf-8"?>
<p:tagLst xmlns:p="http://schemas.openxmlformats.org/presentationml/2006/main">
  <p:tag name="KSO_WM_SLIDE_ID" val="custom2023342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26"/>
  <p:tag name="KSO_WM_SLIDE_LAYOUT" val="a_b_f"/>
  <p:tag name="KSO_WM_SLIDE_LAYOUT_CNT" val="1_1_1"/>
  <p:tag name="KSO_WM_TEMPLATE_THUMBS_INDEX" val="1、9"/>
  <p:tag name="KSO_WM_SLIDE_CONTENT_AREA" val="{&quot;left&quot;:&quot;16.6&quot;,&quot;top&quot;:&quot;101.2&quot;,&quot;width&quot;:&quot;709.25&quot;,&quot;height&quot;:&quot;242.05&quot;}"/>
  <p:tag name="KSO_WM_SPECIAL_SOURCE" val="bdnull"/>
</p:tagLst>
</file>

<file path=ppt/tags/tag109.xml><?xml version="1.0" encoding="utf-8"?>
<p:tagLst xmlns:p="http://schemas.openxmlformats.org/presentationml/2006/main">
  <p:tag name="KSO_WM_SLIDE_ID" val="custom20233426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26"/>
  <p:tag name="KSO_WM_SLIDE_LAYOUT" val="a_e"/>
  <p:tag name="KSO_WM_SLIDE_LAYOUT_CNT" val="1_1"/>
  <p:tag name="KSO_WM_TEMPLATE_THUMBS_INDEX" val="1、4、7、12、13、14、15、16、17、18、20、24、25、28、33、36、40、43、44"/>
  <p:tag name="KSO_WM_SLIDE_CONTENT_AREA" val="{&quot;left&quot;:&quot;190.45&quot;,&quot;top&quot;:&quot;64.5&quot;,&quot;width&quot;:&quot;709.25&quot;,&quot;height&quot;:&quot;285.3&quot;}"/>
  <p:tag name="KSO_WM_SPECIAL_SOURCE" val="bdnull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26_4*a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10"/>
  <p:tag name="KSO_WM_UNIT_PRESET_TEXT" val="Contents "/>
</p:tagLst>
</file>

<file path=ppt/tags/tag111.xml><?xml version="1.0" encoding="utf-8"?>
<p:tagLst xmlns:p="http://schemas.openxmlformats.org/presentationml/2006/main">
  <p:tag name="KSO_WM_SLIDE_ID" val="custom20233426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26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26_4*a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10"/>
  <p:tag name="KSO_WM_UNIT_PRESET_TEXT" val="Contents "/>
</p:tagLst>
</file>

<file path=ppt/tags/tag113.xml><?xml version="1.0" encoding="utf-8"?>
<p:tagLst xmlns:p="http://schemas.openxmlformats.org/presentationml/2006/main">
  <p:tag name="KSO_WM_SLIDE_ID" val="custom20233426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26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14.xml><?xml version="1.0" encoding="utf-8"?>
<p:tagLst xmlns:p="http://schemas.openxmlformats.org/presentationml/2006/main">
  <p:tag name="KSO_WM_SLIDE_ID" val="custom20233426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26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15.xml><?xml version="1.0" encoding="utf-8"?>
<p:tagLst xmlns:p="http://schemas.openxmlformats.org/presentationml/2006/main">
  <p:tag name="KSO_WM_SLIDE_ID" val="custom20233426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26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16.xml><?xml version="1.0" encoding="utf-8"?>
<p:tagLst xmlns:p="http://schemas.openxmlformats.org/presentationml/2006/main">
  <p:tag name="KSO_WM_SLIDE_ID" val="custom20233426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26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17.xml><?xml version="1.0" encoding="utf-8"?>
<p:tagLst xmlns:p="http://schemas.openxmlformats.org/presentationml/2006/main">
  <p:tag name="KSO_WM_DIAGRAM_VIRTUALLY_FRAME" val="{&quot;height&quot;:712.8775459039207,&quot;left&quot;:155.05,&quot;top&quot;:-12.263772951960345,&quot;width&quot;:698}"/>
</p:tagLst>
</file>

<file path=ppt/tags/tag118.xml><?xml version="1.0" encoding="utf-8"?>
<p:tagLst xmlns:p="http://schemas.openxmlformats.org/presentationml/2006/main">
  <p:tag name="KSO_WM_DIAGRAM_VIRTUALLY_FRAME" val="{&quot;height&quot;:712.8775459039207,&quot;left&quot;:155.05,&quot;top&quot;:-12.263772951960345,&quot;width&quot;:698}"/>
</p:tagLst>
</file>

<file path=ppt/tags/tag119.xml><?xml version="1.0" encoding="utf-8"?>
<p:tagLst xmlns:p="http://schemas.openxmlformats.org/presentationml/2006/main">
  <p:tag name="KSO_WM_DIAGRAM_VIRTUALLY_FRAME" val="{&quot;height&quot;:712.8775459039207,&quot;left&quot;:155.05,&quot;top&quot;:-12.263772951960345,&quot;width&quot;:698}"/>
</p:tagLst>
</file>

<file path=ppt/tags/tag12.xml><?xml version="1.0" encoding="utf-8"?>
<p:tagLst xmlns:p="http://schemas.openxmlformats.org/presentationml/2006/main">
  <p:tag name="KSO_WM_UNIT_LINE_FORE_SCHEMECOLOR_INDEX_1_BRIGHTNESS" val="0"/>
  <p:tag name="KSO_WM_UNIT_LINE_FORE_SCHEMECOLOR_INDEX_1" val="8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90"/>
  <p:tag name="KSO_WM_UNIT_LINE_GRADIENT_DIRECTION" val="1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712.8775459039207,&quot;left&quot;:155.05,&quot;top&quot;:-12.263772951960345,&quot;width&quot;:698}"/>
</p:tagLst>
</file>

<file path=ppt/tags/tag121.xml><?xml version="1.0" encoding="utf-8"?>
<p:tagLst xmlns:p="http://schemas.openxmlformats.org/presentationml/2006/main">
  <p:tag name="KSO_WM_DIAGRAM_VIRTUALLY_FRAME" val="{&quot;height&quot;:712.8775459039207,&quot;left&quot;:155.05,&quot;top&quot;:-12.263772951960345,&quot;width&quot;:698}"/>
</p:tagLst>
</file>

<file path=ppt/tags/tag122.xml><?xml version="1.0" encoding="utf-8"?>
<p:tagLst xmlns:p="http://schemas.openxmlformats.org/presentationml/2006/main">
  <p:tag name="KSO_WM_DIAGRAM_VIRTUALLY_FRAME" val="{&quot;height&quot;:712.8775459039207,&quot;left&quot;:155.05,&quot;top&quot;:-12.263772951960345,&quot;width&quot;:698}"/>
</p:tagLst>
</file>

<file path=ppt/tags/tag123.xml><?xml version="1.0" encoding="utf-8"?>
<p:tagLst xmlns:p="http://schemas.openxmlformats.org/presentationml/2006/main">
  <p:tag name="KSO_WM_DIAGRAM_VIRTUALLY_FRAME" val="{&quot;height&quot;:712.8775459039207,&quot;left&quot;:155.05,&quot;top&quot;:-12.263772951960345,&quot;width&quot;:698}"/>
</p:tagLst>
</file>

<file path=ppt/tags/tag124.xml><?xml version="1.0" encoding="utf-8"?>
<p:tagLst xmlns:p="http://schemas.openxmlformats.org/presentationml/2006/main">
  <p:tag name="KSO_WM_DIAGRAM_VIRTUALLY_FRAME" val="{&quot;height&quot;:712.8775459039207,&quot;left&quot;:155.05,&quot;top&quot;:-12.263772951960345,&quot;width&quot;:698}"/>
</p:tagLst>
</file>

<file path=ppt/tags/tag125.xml><?xml version="1.0" encoding="utf-8"?>
<p:tagLst xmlns:p="http://schemas.openxmlformats.org/presentationml/2006/main">
  <p:tag name="KSO_WM_DIAGRAM_VIRTUALLY_FRAME" val="{&quot;height&quot;:712.8775459039207,&quot;left&quot;:155.05,&quot;top&quot;:-12.263772951960345,&quot;width&quot;:698}"/>
</p:tagLst>
</file>

<file path=ppt/tags/tag126.xml><?xml version="1.0" encoding="utf-8"?>
<p:tagLst xmlns:p="http://schemas.openxmlformats.org/presentationml/2006/main">
  <p:tag name="KSO_WM_SLIDE_ID" val="custom20233426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26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27.xml><?xml version="1.0" encoding="utf-8"?>
<p:tagLst xmlns:p="http://schemas.openxmlformats.org/presentationml/2006/main">
  <p:tag name="KSO_WM_SLIDE_ID" val="custom20233426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26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28.xml><?xml version="1.0" encoding="utf-8"?>
<p:tagLst xmlns:p="http://schemas.openxmlformats.org/presentationml/2006/main">
  <p:tag name="PA" val="v5.2.10"/>
  <p:tag name="KSO_WM_UNIT_HIGHLIGHT" val="0"/>
  <p:tag name="KSO_WM_UNIT_COMPATIBLE" val="0"/>
  <p:tag name="KSO_WM_UNIT_DIAGRAM_ISNUMVISUAL" val="0"/>
  <p:tag name="KSO_WM_UNIT_DIAGRAM_ISREFERUNIT" val="0"/>
  <p:tag name="KSO_WM_UNIT_ID" val="custom20233426_9*a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3"/>
  <p:tag name="KSO_WM_UNIT_CONTENT_GROUP_TYPE" val="contentchip"/>
  <p:tag name="KSO_WM_UNIT_TYPE" val="a"/>
  <p:tag name="KSO_WM_UNIT_INDEX" val="1"/>
  <p:tag name="KSO_WM_UNIT_PRESET_TEXT" val="THANK YOU"/>
</p:tagLst>
</file>

<file path=ppt/tags/tag12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26_9*f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CONTENT_GROUP_TYPE" val="contentchip"/>
  <p:tag name="KSO_WM_UNIT_PRESET_TEXT" val="Name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SLIDE_ID" val="custom20233426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26"/>
  <p:tag name="KSO_WM_SLIDE_LAYOUT" val="a_f"/>
  <p:tag name="KSO_WM_SLIDE_LAYOUT_CNT" val="1_1"/>
  <p:tag name="KSO_WM_TEMPLATE_THUMBS_INDEX" val="1、4、7、12、13、14、15、16、17、18、20、24、25、28、33、36、40、43、44"/>
  <p:tag name="KSO_WM_SLIDE_CONTENT_AREA" val="{&quot;left&quot;:&quot;27&quot;,&quot;top&quot;:&quot;98.55&quot;,&quot;width&quot;:&quot;699&quot;,&quot;height&quot;:&quot;230.8&quot;}"/>
  <p:tag name="KSO_WM_SPECIAL_SOURCE" val="bdnull"/>
</p:tagLst>
</file>

<file path=ppt/tags/tag131.xml><?xml version="1.0" encoding="utf-8"?>
<p:tagLst xmlns:p="http://schemas.openxmlformats.org/presentationml/2006/main">
  <p:tag name="PA" val="v5.2.10"/>
  <p:tag name="KSO_WM_UNIT_HIGHLIGHT" val="0"/>
  <p:tag name="KSO_WM_UNIT_COMPATIBLE" val="0"/>
  <p:tag name="KSO_WM_UNIT_DIAGRAM_ISNUMVISUAL" val="0"/>
  <p:tag name="KSO_WM_UNIT_DIAGRAM_ISREFERUNIT" val="0"/>
  <p:tag name="KSO_WM_UNIT_ID" val="custom20233426_9*a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3"/>
  <p:tag name="KSO_WM_UNIT_CONTENT_GROUP_TYPE" val="contentchip"/>
  <p:tag name="KSO_WM_UNIT_TYPE" val="a"/>
  <p:tag name="KSO_WM_UNIT_INDEX" val="1"/>
  <p:tag name="KSO_WM_UNIT_PRESET_TEXT" val="THANK YOU"/>
</p:tagLst>
</file>

<file path=ppt/tags/tag132.xml><?xml version="1.0" encoding="utf-8"?>
<p:tagLst xmlns:p="http://schemas.openxmlformats.org/presentationml/2006/main">
  <p:tag name="KSO_WM_SLIDE_ID" val="custom20233426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26"/>
  <p:tag name="KSO_WM_SLIDE_LAYOUT" val="a_f"/>
  <p:tag name="KSO_WM_SLIDE_LAYOUT_CNT" val="1_1"/>
  <p:tag name="KSO_WM_TEMPLATE_THUMBS_INDEX" val="1、4、7、12、13、14、15、16、17、18、20、24、25、28、33、36、40、43、44"/>
  <p:tag name="KSO_WM_SLIDE_CONTENT_AREA" val="{&quot;left&quot;:&quot;27&quot;,&quot;top&quot;:&quot;98.55&quot;,&quot;width&quot;:&quot;699&quot;,&quot;height&quot;:&quot;230.8&quot;}"/>
  <p:tag name="KSO_WM_SPECIAL_SOURCE" val="bdnull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lick to add subtitle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1.xml><?xml version="1.0" encoding="utf-8"?>
<p:tagLst xmlns:p="http://schemas.openxmlformats.org/presentationml/2006/main">
  <p:tag name="KSO_WM_UNIT_ISCONTENTSTITLE" val="1"/>
  <p:tag name="KSO_WM_UNIT_ISNUMDGMTITLE" val="0"/>
  <p:tag name="KSO_WM_UNIT_PRESET_TEXT" val="-  目录  -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UNIT_TYPE" val="i"/>
  <p:tag name="KSO_WM_UNIT_INDEX" val="8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UNIT_TYPE" val="i"/>
  <p:tag name="KSO_WM_UNIT_INDEX" val="9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  <p:tag name="KSO_WM_UNIT_PRESET_TEXT" val="01"/>
  <p:tag name="KSO_WM_UNIT_NOCLEAR" val="0"/>
  <p:tag name="KSO_WM_UNIT_VALUE" val="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88.xml><?xml version="1.0" encoding="utf-8"?>
<p:tagLst xmlns:p="http://schemas.openxmlformats.org/presentationml/2006/main">
  <p:tag name="PA" val="v5.2.1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CONTENT_GROUP_TYPE" val="contentchip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LINE_FORE_SCHEMECOLOR_INDEX_1_BRIGHTNESS" val="0"/>
  <p:tag name="KSO_WM_UNIT_LINE_FORE_SCHEMECOLOR_INDEX_1" val="8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90"/>
  <p:tag name="KSO_WM_UNIT_LINE_GRADIENT_DIRECTION" val="1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10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9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27">
      <a:dk1>
        <a:srgbClr val="000000"/>
      </a:dk1>
      <a:lt1>
        <a:srgbClr val="FFFFFF"/>
      </a:lt1>
      <a:dk2>
        <a:srgbClr val="0C0054"/>
      </a:dk2>
      <a:lt2>
        <a:srgbClr val="EAE7FF"/>
      </a:lt2>
      <a:accent1>
        <a:srgbClr val="0099FF"/>
      </a:accent1>
      <a:accent2>
        <a:srgbClr val="E000FE"/>
      </a:accent2>
      <a:accent3>
        <a:srgbClr val="17C4DB"/>
      </a:accent3>
      <a:accent4>
        <a:srgbClr val="5A5CFF"/>
      </a:accent4>
      <a:accent5>
        <a:srgbClr val="863DFE"/>
      </a:accent5>
      <a:accent6>
        <a:srgbClr val="B31FFE"/>
      </a:accent6>
      <a:hlink>
        <a:srgbClr val="0563C1"/>
      </a:hlink>
      <a:folHlink>
        <a:srgbClr val="954F72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2341</Words>
  <Application>WPS Presentation</Application>
  <PresentationFormat>Widescreen</PresentationFormat>
  <Paragraphs>122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Wingdings</vt:lpstr>
      <vt:lpstr>Inter</vt:lpstr>
      <vt:lpstr>Inter Bold</vt:lpstr>
      <vt:lpstr>Office Theme</vt:lpstr>
      <vt:lpstr>1_Office Theme</vt:lpstr>
      <vt:lpstr>The title goes here</vt:lpstr>
      <vt:lpstr>Your title here</vt:lpstr>
      <vt:lpstr>Contents </vt:lpstr>
      <vt:lpstr>Introducing DermalScan</vt:lpstr>
      <vt:lpstr>Contents </vt:lpstr>
      <vt:lpstr>PowerPoint 演示文稿</vt:lpstr>
      <vt:lpstr>PowerPoint 演示文稿</vt:lpstr>
      <vt:lpstr>PowerPoint 演示文稿</vt:lpstr>
      <vt:lpstr>PowerPoint 演示文稿</vt:lpstr>
      <vt:lpstr>THANK YOU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 bhatt</cp:lastModifiedBy>
  <cp:revision>3</cp:revision>
  <dcterms:created xsi:type="dcterms:W3CDTF">2025-07-23T00:59:00Z</dcterms:created>
  <dcterms:modified xsi:type="dcterms:W3CDTF">2025-10-17T09:10:57Z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9ED4B08651134CFB8F5E5BEE376912FE_11</vt:lpwstr>
  </property>
  <property fmtid="{D5CDD505-2E9C-101B-9397-08002B2CF9AE}" pid="3" name="KSOProductBuildVer">
    <vt:lpwstr>1033-12.2.0.23131</vt:lpwstr>
  </property>
</Properties>
</file>